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98" r:id="rId2"/>
    <p:sldId id="257" r:id="rId3"/>
    <p:sldId id="258" r:id="rId4"/>
    <p:sldId id="259" r:id="rId5"/>
    <p:sldId id="260" r:id="rId6"/>
    <p:sldId id="261" r:id="rId7"/>
    <p:sldId id="262" r:id="rId8"/>
    <p:sldId id="263" r:id="rId9"/>
    <p:sldId id="264" r:id="rId10"/>
    <p:sldId id="265" r:id="rId11"/>
    <p:sldId id="266" r:id="rId12"/>
    <p:sldId id="300" r:id="rId13"/>
    <p:sldId id="301" r:id="rId14"/>
    <p:sldId id="302" r:id="rId15"/>
    <p:sldId id="303" r:id="rId16"/>
    <p:sldId id="304" r:id="rId17"/>
    <p:sldId id="305" r:id="rId18"/>
    <p:sldId id="306" r:id="rId19"/>
    <p:sldId id="307"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67" r:id="rId35"/>
    <p:sldId id="297" r:id="rId36"/>
    <p:sldId id="268" r:id="rId37"/>
    <p:sldId id="269" r:id="rId38"/>
    <p:sldId id="270" r:id="rId39"/>
    <p:sldId id="271" r:id="rId40"/>
    <p:sldId id="272" r:id="rId41"/>
    <p:sldId id="273" r:id="rId42"/>
    <p:sldId id="274" r:id="rId43"/>
    <p:sldId id="275" r:id="rId44"/>
    <p:sldId id="276" r:id="rId45"/>
    <p:sldId id="277" r:id="rId46"/>
    <p:sldId id="278" r:id="rId47"/>
    <p:sldId id="279" r:id="rId48"/>
    <p:sldId id="280" r:id="rId49"/>
    <p:sldId id="281" r:id="rId50"/>
    <p:sldId id="282"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474"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630123-CFEA-45F7-8498-03B7D8EFDD02}" type="doc">
      <dgm:prSet loTypeId="urn:microsoft.com/office/officeart/2005/8/layout/cycle1" loCatId="cycle" qsTypeId="urn:microsoft.com/office/officeart/2005/8/quickstyle/simple1" qsCatId="simple" csTypeId="urn:microsoft.com/office/officeart/2005/8/colors/accent1_2" csCatId="accent1" phldr="1"/>
      <dgm:spPr/>
      <dgm:t>
        <a:bodyPr/>
        <a:lstStyle/>
        <a:p>
          <a:pPr rtl="1"/>
          <a:endParaRPr lang="fa-IR"/>
        </a:p>
      </dgm:t>
    </dgm:pt>
    <dgm:pt modelId="{6E7ECCFE-6537-4A9C-90D8-D18198308A5C}">
      <dgm:prSet phldrT="[Text]" custT="1"/>
      <dgm:spPr/>
      <dgm:t>
        <a:bodyPr/>
        <a:lstStyle/>
        <a:p>
          <a:pPr rtl="1"/>
          <a:r>
            <a:rPr lang="fa-IR" sz="4000" dirty="0">
              <a:solidFill>
                <a:schemeClr val="bg1"/>
              </a:solidFill>
              <a:cs typeface="B Kamran" pitchFamily="2" charset="-78"/>
            </a:rPr>
            <a:t>گره</a:t>
          </a:r>
        </a:p>
      </dgm:t>
    </dgm:pt>
    <dgm:pt modelId="{9CC8DE9E-AD48-4349-A6F2-03F73B2585AC}" type="parTrans" cxnId="{721E1545-E628-4F9A-8D41-60182E617F6C}">
      <dgm:prSet/>
      <dgm:spPr/>
      <dgm:t>
        <a:bodyPr/>
        <a:lstStyle/>
        <a:p>
          <a:pPr rtl="1"/>
          <a:endParaRPr lang="fa-IR"/>
        </a:p>
      </dgm:t>
    </dgm:pt>
    <dgm:pt modelId="{19A86BD2-20E0-49CB-96A3-8D72FA0DADC2}" type="sibTrans" cxnId="{721E1545-E628-4F9A-8D41-60182E617F6C}">
      <dgm:prSet/>
      <dgm:spPr/>
      <dgm:t>
        <a:bodyPr/>
        <a:lstStyle/>
        <a:p>
          <a:pPr rtl="1"/>
          <a:endParaRPr lang="fa-IR"/>
        </a:p>
      </dgm:t>
    </dgm:pt>
    <dgm:pt modelId="{DFDDBB02-2E1F-48C6-8C9D-7499336A5AB4}">
      <dgm:prSet phldrT="[Text]" custT="1"/>
      <dgm:spPr/>
      <dgm:t>
        <a:bodyPr/>
        <a:lstStyle/>
        <a:p>
          <a:pPr rtl="1"/>
          <a:r>
            <a:rPr lang="fa-IR" sz="4000" dirty="0">
              <a:solidFill>
                <a:schemeClr val="bg1"/>
              </a:solidFill>
              <a:cs typeface="B Kamran" pitchFamily="2" charset="-78"/>
            </a:rPr>
            <a:t>لبه</a:t>
          </a:r>
        </a:p>
      </dgm:t>
    </dgm:pt>
    <dgm:pt modelId="{FE6E9CC4-5789-40E0-A612-BC27BADBD19D}" type="parTrans" cxnId="{9259B90F-7792-4CDE-BA76-E72844CA65C9}">
      <dgm:prSet/>
      <dgm:spPr/>
      <dgm:t>
        <a:bodyPr/>
        <a:lstStyle/>
        <a:p>
          <a:pPr rtl="1"/>
          <a:endParaRPr lang="fa-IR"/>
        </a:p>
      </dgm:t>
    </dgm:pt>
    <dgm:pt modelId="{9532AB56-96C2-4CEF-AE5D-E614B4F1F343}" type="sibTrans" cxnId="{9259B90F-7792-4CDE-BA76-E72844CA65C9}">
      <dgm:prSet/>
      <dgm:spPr/>
      <dgm:t>
        <a:bodyPr/>
        <a:lstStyle/>
        <a:p>
          <a:pPr rtl="1"/>
          <a:endParaRPr lang="fa-IR"/>
        </a:p>
      </dgm:t>
    </dgm:pt>
    <dgm:pt modelId="{6FEFD9B7-8047-4FE2-BF33-599B173DB972}">
      <dgm:prSet phldrT="[Text]" custT="1"/>
      <dgm:spPr/>
      <dgm:t>
        <a:bodyPr/>
        <a:lstStyle/>
        <a:p>
          <a:pPr rtl="1"/>
          <a:r>
            <a:rPr lang="fa-IR" sz="4000" dirty="0">
              <a:solidFill>
                <a:schemeClr val="bg1"/>
              </a:solidFill>
              <a:cs typeface="B Kamran" pitchFamily="2" charset="-78"/>
            </a:rPr>
            <a:t>نشانه</a:t>
          </a:r>
        </a:p>
      </dgm:t>
    </dgm:pt>
    <dgm:pt modelId="{5F8CC7FA-40A3-402D-B4E3-6838E0A8D711}" type="parTrans" cxnId="{4B3C0842-332B-45CA-BFF0-6BB910C4E379}">
      <dgm:prSet/>
      <dgm:spPr/>
      <dgm:t>
        <a:bodyPr/>
        <a:lstStyle/>
        <a:p>
          <a:pPr rtl="1"/>
          <a:endParaRPr lang="fa-IR"/>
        </a:p>
      </dgm:t>
    </dgm:pt>
    <dgm:pt modelId="{5250057C-C7E8-4B9D-97DB-93ACEB159514}" type="sibTrans" cxnId="{4B3C0842-332B-45CA-BFF0-6BB910C4E379}">
      <dgm:prSet/>
      <dgm:spPr/>
      <dgm:t>
        <a:bodyPr/>
        <a:lstStyle/>
        <a:p>
          <a:pPr rtl="1"/>
          <a:endParaRPr lang="fa-IR"/>
        </a:p>
      </dgm:t>
    </dgm:pt>
    <dgm:pt modelId="{3A2C3ED9-1866-4ACB-BA1D-F7FFECFD8FFF}">
      <dgm:prSet phldrT="[Text]" custT="1"/>
      <dgm:spPr/>
      <dgm:t>
        <a:bodyPr/>
        <a:lstStyle/>
        <a:p>
          <a:pPr rtl="1"/>
          <a:r>
            <a:rPr lang="fa-IR" sz="4000" dirty="0">
              <a:solidFill>
                <a:schemeClr val="bg1"/>
              </a:solidFill>
              <a:cs typeface="B Kamran" pitchFamily="2" charset="-78"/>
            </a:rPr>
            <a:t>منطقه</a:t>
          </a:r>
        </a:p>
      </dgm:t>
    </dgm:pt>
    <dgm:pt modelId="{438D1700-0B47-4285-AAE8-B82D985F83C3}" type="parTrans" cxnId="{27779421-9812-406E-9CBC-821EB05E7C8B}">
      <dgm:prSet/>
      <dgm:spPr/>
      <dgm:t>
        <a:bodyPr/>
        <a:lstStyle/>
        <a:p>
          <a:pPr rtl="1"/>
          <a:endParaRPr lang="fa-IR"/>
        </a:p>
      </dgm:t>
    </dgm:pt>
    <dgm:pt modelId="{968FBA2D-C555-43B9-A623-D515991DFDDE}" type="sibTrans" cxnId="{27779421-9812-406E-9CBC-821EB05E7C8B}">
      <dgm:prSet/>
      <dgm:spPr/>
      <dgm:t>
        <a:bodyPr/>
        <a:lstStyle/>
        <a:p>
          <a:pPr rtl="1"/>
          <a:endParaRPr lang="fa-IR"/>
        </a:p>
      </dgm:t>
    </dgm:pt>
    <dgm:pt modelId="{DE916FA6-30FD-48D1-9847-3E3F30216681}">
      <dgm:prSet phldrT="[Text]" custT="1"/>
      <dgm:spPr/>
      <dgm:t>
        <a:bodyPr/>
        <a:lstStyle/>
        <a:p>
          <a:pPr rtl="1"/>
          <a:r>
            <a:rPr lang="fa-IR" sz="4000" dirty="0">
              <a:solidFill>
                <a:schemeClr val="bg1"/>
              </a:solidFill>
              <a:cs typeface="B Kamran" pitchFamily="2" charset="-78"/>
            </a:rPr>
            <a:t>راه</a:t>
          </a:r>
        </a:p>
      </dgm:t>
    </dgm:pt>
    <dgm:pt modelId="{98A1474E-1BBA-4EBF-869C-83CA191A0C91}" type="parTrans" cxnId="{DE41565E-A1F9-41E0-932B-EAA7EAB27CCA}">
      <dgm:prSet/>
      <dgm:spPr/>
      <dgm:t>
        <a:bodyPr/>
        <a:lstStyle/>
        <a:p>
          <a:pPr rtl="1"/>
          <a:endParaRPr lang="fa-IR"/>
        </a:p>
      </dgm:t>
    </dgm:pt>
    <dgm:pt modelId="{4A4B7A18-18DE-4F06-8CF9-0F09091B9C24}" type="sibTrans" cxnId="{DE41565E-A1F9-41E0-932B-EAA7EAB27CCA}">
      <dgm:prSet/>
      <dgm:spPr/>
      <dgm:t>
        <a:bodyPr/>
        <a:lstStyle/>
        <a:p>
          <a:pPr rtl="1"/>
          <a:endParaRPr lang="fa-IR"/>
        </a:p>
      </dgm:t>
    </dgm:pt>
    <dgm:pt modelId="{9F11B311-A1A2-43E2-A2C9-76031EE50566}" type="pres">
      <dgm:prSet presAssocID="{54630123-CFEA-45F7-8498-03B7D8EFDD02}" presName="cycle" presStyleCnt="0">
        <dgm:presLayoutVars>
          <dgm:dir/>
          <dgm:resizeHandles val="exact"/>
        </dgm:presLayoutVars>
      </dgm:prSet>
      <dgm:spPr/>
    </dgm:pt>
    <dgm:pt modelId="{B66F6CEC-DB3D-4CB4-A51D-4602718D8527}" type="pres">
      <dgm:prSet presAssocID="{6E7ECCFE-6537-4A9C-90D8-D18198308A5C}" presName="dummy" presStyleCnt="0"/>
      <dgm:spPr/>
    </dgm:pt>
    <dgm:pt modelId="{760C2D7C-845B-4246-895F-3B37292F9ED8}" type="pres">
      <dgm:prSet presAssocID="{6E7ECCFE-6537-4A9C-90D8-D18198308A5C}" presName="node" presStyleLbl="revTx" presStyleIdx="0" presStyleCnt="5">
        <dgm:presLayoutVars>
          <dgm:bulletEnabled val="1"/>
        </dgm:presLayoutVars>
      </dgm:prSet>
      <dgm:spPr/>
    </dgm:pt>
    <dgm:pt modelId="{D50E460E-0527-457D-9FD3-0928ED10C9F5}" type="pres">
      <dgm:prSet presAssocID="{19A86BD2-20E0-49CB-96A3-8D72FA0DADC2}" presName="sibTrans" presStyleLbl="node1" presStyleIdx="0" presStyleCnt="5"/>
      <dgm:spPr/>
    </dgm:pt>
    <dgm:pt modelId="{240E293D-7DFB-4077-81DE-3B742126EA88}" type="pres">
      <dgm:prSet presAssocID="{DFDDBB02-2E1F-48C6-8C9D-7499336A5AB4}" presName="dummy" presStyleCnt="0"/>
      <dgm:spPr/>
    </dgm:pt>
    <dgm:pt modelId="{E732C2BF-D4F7-4EA5-B69B-72C74058422C}" type="pres">
      <dgm:prSet presAssocID="{DFDDBB02-2E1F-48C6-8C9D-7499336A5AB4}" presName="node" presStyleLbl="revTx" presStyleIdx="1" presStyleCnt="5">
        <dgm:presLayoutVars>
          <dgm:bulletEnabled val="1"/>
        </dgm:presLayoutVars>
      </dgm:prSet>
      <dgm:spPr/>
    </dgm:pt>
    <dgm:pt modelId="{ED554A00-8796-47AE-8930-828ED50CC18A}" type="pres">
      <dgm:prSet presAssocID="{9532AB56-96C2-4CEF-AE5D-E614B4F1F343}" presName="sibTrans" presStyleLbl="node1" presStyleIdx="1" presStyleCnt="5"/>
      <dgm:spPr/>
    </dgm:pt>
    <dgm:pt modelId="{C92FFDB7-FD72-4874-979F-64B3C405ECD2}" type="pres">
      <dgm:prSet presAssocID="{6FEFD9B7-8047-4FE2-BF33-599B173DB972}" presName="dummy" presStyleCnt="0"/>
      <dgm:spPr/>
    </dgm:pt>
    <dgm:pt modelId="{E49E5BA7-99EE-4218-B5AD-D4AFF1C939A9}" type="pres">
      <dgm:prSet presAssocID="{6FEFD9B7-8047-4FE2-BF33-599B173DB972}" presName="node" presStyleLbl="revTx" presStyleIdx="2" presStyleCnt="5">
        <dgm:presLayoutVars>
          <dgm:bulletEnabled val="1"/>
        </dgm:presLayoutVars>
      </dgm:prSet>
      <dgm:spPr/>
    </dgm:pt>
    <dgm:pt modelId="{96613095-1C30-4753-B9BD-5D1FC7E73EEB}" type="pres">
      <dgm:prSet presAssocID="{5250057C-C7E8-4B9D-97DB-93ACEB159514}" presName="sibTrans" presStyleLbl="node1" presStyleIdx="2" presStyleCnt="5"/>
      <dgm:spPr/>
    </dgm:pt>
    <dgm:pt modelId="{402058C4-4620-455C-94A5-242D27BC91D4}" type="pres">
      <dgm:prSet presAssocID="{3A2C3ED9-1866-4ACB-BA1D-F7FFECFD8FFF}" presName="dummy" presStyleCnt="0"/>
      <dgm:spPr/>
    </dgm:pt>
    <dgm:pt modelId="{2D056169-F98F-468B-B0D8-42CA52B78EAC}" type="pres">
      <dgm:prSet presAssocID="{3A2C3ED9-1866-4ACB-BA1D-F7FFECFD8FFF}" presName="node" presStyleLbl="revTx" presStyleIdx="3" presStyleCnt="5">
        <dgm:presLayoutVars>
          <dgm:bulletEnabled val="1"/>
        </dgm:presLayoutVars>
      </dgm:prSet>
      <dgm:spPr/>
    </dgm:pt>
    <dgm:pt modelId="{510D25F8-B612-4CFE-8002-653D8B0B8344}" type="pres">
      <dgm:prSet presAssocID="{968FBA2D-C555-43B9-A623-D515991DFDDE}" presName="sibTrans" presStyleLbl="node1" presStyleIdx="3" presStyleCnt="5"/>
      <dgm:spPr/>
    </dgm:pt>
    <dgm:pt modelId="{8D904D3B-C69E-437B-995E-2A0421FC725B}" type="pres">
      <dgm:prSet presAssocID="{DE916FA6-30FD-48D1-9847-3E3F30216681}" presName="dummy" presStyleCnt="0"/>
      <dgm:spPr/>
    </dgm:pt>
    <dgm:pt modelId="{A02A769C-04BC-41DC-B1A3-7F6A6C574329}" type="pres">
      <dgm:prSet presAssocID="{DE916FA6-30FD-48D1-9847-3E3F30216681}" presName="node" presStyleLbl="revTx" presStyleIdx="4" presStyleCnt="5">
        <dgm:presLayoutVars>
          <dgm:bulletEnabled val="1"/>
        </dgm:presLayoutVars>
      </dgm:prSet>
      <dgm:spPr/>
    </dgm:pt>
    <dgm:pt modelId="{FCCEA138-3B48-45CF-8FF1-79BF5F90056D}" type="pres">
      <dgm:prSet presAssocID="{4A4B7A18-18DE-4F06-8CF9-0F09091B9C24}" presName="sibTrans" presStyleLbl="node1" presStyleIdx="4" presStyleCnt="5"/>
      <dgm:spPr/>
    </dgm:pt>
  </dgm:ptLst>
  <dgm:cxnLst>
    <dgm:cxn modelId="{3564C202-BCA3-4E13-B5FB-029033BF6FE4}" type="presOf" srcId="{6FEFD9B7-8047-4FE2-BF33-599B173DB972}" destId="{E49E5BA7-99EE-4218-B5AD-D4AFF1C939A9}" srcOrd="0" destOrd="0" presId="urn:microsoft.com/office/officeart/2005/8/layout/cycle1"/>
    <dgm:cxn modelId="{9259B90F-7792-4CDE-BA76-E72844CA65C9}" srcId="{54630123-CFEA-45F7-8498-03B7D8EFDD02}" destId="{DFDDBB02-2E1F-48C6-8C9D-7499336A5AB4}" srcOrd="1" destOrd="0" parTransId="{FE6E9CC4-5789-40E0-A612-BC27BADBD19D}" sibTransId="{9532AB56-96C2-4CEF-AE5D-E614B4F1F343}"/>
    <dgm:cxn modelId="{3ECBAB16-759C-4759-A095-0729B45939A5}" type="presOf" srcId="{54630123-CFEA-45F7-8498-03B7D8EFDD02}" destId="{9F11B311-A1A2-43E2-A2C9-76031EE50566}" srcOrd="0" destOrd="0" presId="urn:microsoft.com/office/officeart/2005/8/layout/cycle1"/>
    <dgm:cxn modelId="{CF41FB1D-52A7-4774-91BC-CA3989DC0436}" type="presOf" srcId="{3A2C3ED9-1866-4ACB-BA1D-F7FFECFD8FFF}" destId="{2D056169-F98F-468B-B0D8-42CA52B78EAC}" srcOrd="0" destOrd="0" presId="urn:microsoft.com/office/officeart/2005/8/layout/cycle1"/>
    <dgm:cxn modelId="{F741F720-0A52-4715-8696-45FDE6F138AB}" type="presOf" srcId="{6E7ECCFE-6537-4A9C-90D8-D18198308A5C}" destId="{760C2D7C-845B-4246-895F-3B37292F9ED8}" srcOrd="0" destOrd="0" presId="urn:microsoft.com/office/officeart/2005/8/layout/cycle1"/>
    <dgm:cxn modelId="{27779421-9812-406E-9CBC-821EB05E7C8B}" srcId="{54630123-CFEA-45F7-8498-03B7D8EFDD02}" destId="{3A2C3ED9-1866-4ACB-BA1D-F7FFECFD8FFF}" srcOrd="3" destOrd="0" parTransId="{438D1700-0B47-4285-AAE8-B82D985F83C3}" sibTransId="{968FBA2D-C555-43B9-A623-D515991DFDDE}"/>
    <dgm:cxn modelId="{67A9A33B-C274-40BC-B1BA-B28DB29EA4D2}" type="presOf" srcId="{19A86BD2-20E0-49CB-96A3-8D72FA0DADC2}" destId="{D50E460E-0527-457D-9FD3-0928ED10C9F5}" srcOrd="0" destOrd="0" presId="urn:microsoft.com/office/officeart/2005/8/layout/cycle1"/>
    <dgm:cxn modelId="{DE41565E-A1F9-41E0-932B-EAA7EAB27CCA}" srcId="{54630123-CFEA-45F7-8498-03B7D8EFDD02}" destId="{DE916FA6-30FD-48D1-9847-3E3F30216681}" srcOrd="4" destOrd="0" parTransId="{98A1474E-1BBA-4EBF-869C-83CA191A0C91}" sibTransId="{4A4B7A18-18DE-4F06-8CF9-0F09091B9C24}"/>
    <dgm:cxn modelId="{4B3C0842-332B-45CA-BFF0-6BB910C4E379}" srcId="{54630123-CFEA-45F7-8498-03B7D8EFDD02}" destId="{6FEFD9B7-8047-4FE2-BF33-599B173DB972}" srcOrd="2" destOrd="0" parTransId="{5F8CC7FA-40A3-402D-B4E3-6838E0A8D711}" sibTransId="{5250057C-C7E8-4B9D-97DB-93ACEB159514}"/>
    <dgm:cxn modelId="{721E1545-E628-4F9A-8D41-60182E617F6C}" srcId="{54630123-CFEA-45F7-8498-03B7D8EFDD02}" destId="{6E7ECCFE-6537-4A9C-90D8-D18198308A5C}" srcOrd="0" destOrd="0" parTransId="{9CC8DE9E-AD48-4349-A6F2-03F73B2585AC}" sibTransId="{19A86BD2-20E0-49CB-96A3-8D72FA0DADC2}"/>
    <dgm:cxn modelId="{2173AF6F-A6E9-4B80-A6B3-C8D22BE0C4AF}" type="presOf" srcId="{DFDDBB02-2E1F-48C6-8C9D-7499336A5AB4}" destId="{E732C2BF-D4F7-4EA5-B69B-72C74058422C}" srcOrd="0" destOrd="0" presId="urn:microsoft.com/office/officeart/2005/8/layout/cycle1"/>
    <dgm:cxn modelId="{A5311B81-A83A-47E5-9C97-5EA020C99EFD}" type="presOf" srcId="{DE916FA6-30FD-48D1-9847-3E3F30216681}" destId="{A02A769C-04BC-41DC-B1A3-7F6A6C574329}" srcOrd="0" destOrd="0" presId="urn:microsoft.com/office/officeart/2005/8/layout/cycle1"/>
    <dgm:cxn modelId="{B42E7098-6E02-4256-BAFF-129E4EDE75D2}" type="presOf" srcId="{9532AB56-96C2-4CEF-AE5D-E614B4F1F343}" destId="{ED554A00-8796-47AE-8930-828ED50CC18A}" srcOrd="0" destOrd="0" presId="urn:microsoft.com/office/officeart/2005/8/layout/cycle1"/>
    <dgm:cxn modelId="{C69B9098-3E53-430C-BE31-549998F432C5}" type="presOf" srcId="{968FBA2D-C555-43B9-A623-D515991DFDDE}" destId="{510D25F8-B612-4CFE-8002-653D8B0B8344}" srcOrd="0" destOrd="0" presId="urn:microsoft.com/office/officeart/2005/8/layout/cycle1"/>
    <dgm:cxn modelId="{3DB1E7ED-E31B-412B-AFD7-672710BA38F8}" type="presOf" srcId="{5250057C-C7E8-4B9D-97DB-93ACEB159514}" destId="{96613095-1C30-4753-B9BD-5D1FC7E73EEB}" srcOrd="0" destOrd="0" presId="urn:microsoft.com/office/officeart/2005/8/layout/cycle1"/>
    <dgm:cxn modelId="{7A35D2F2-46E2-437D-A7AD-E097F6CD0181}" type="presOf" srcId="{4A4B7A18-18DE-4F06-8CF9-0F09091B9C24}" destId="{FCCEA138-3B48-45CF-8FF1-79BF5F90056D}" srcOrd="0" destOrd="0" presId="urn:microsoft.com/office/officeart/2005/8/layout/cycle1"/>
    <dgm:cxn modelId="{C3002A0D-AB7F-41FE-B2A8-5F5D6512F0A7}" type="presParOf" srcId="{9F11B311-A1A2-43E2-A2C9-76031EE50566}" destId="{B66F6CEC-DB3D-4CB4-A51D-4602718D8527}" srcOrd="0" destOrd="0" presId="urn:microsoft.com/office/officeart/2005/8/layout/cycle1"/>
    <dgm:cxn modelId="{65E34AE8-533E-4E37-ABEB-12BCA3E4478E}" type="presParOf" srcId="{9F11B311-A1A2-43E2-A2C9-76031EE50566}" destId="{760C2D7C-845B-4246-895F-3B37292F9ED8}" srcOrd="1" destOrd="0" presId="urn:microsoft.com/office/officeart/2005/8/layout/cycle1"/>
    <dgm:cxn modelId="{5D66CD87-83C6-46B6-880A-09D152636DE8}" type="presParOf" srcId="{9F11B311-A1A2-43E2-A2C9-76031EE50566}" destId="{D50E460E-0527-457D-9FD3-0928ED10C9F5}" srcOrd="2" destOrd="0" presId="urn:microsoft.com/office/officeart/2005/8/layout/cycle1"/>
    <dgm:cxn modelId="{07E06DE6-9894-44B7-B8B0-57BF48BCA18D}" type="presParOf" srcId="{9F11B311-A1A2-43E2-A2C9-76031EE50566}" destId="{240E293D-7DFB-4077-81DE-3B742126EA88}" srcOrd="3" destOrd="0" presId="urn:microsoft.com/office/officeart/2005/8/layout/cycle1"/>
    <dgm:cxn modelId="{6BF92DFB-9A67-4348-8382-4A0170E45C9D}" type="presParOf" srcId="{9F11B311-A1A2-43E2-A2C9-76031EE50566}" destId="{E732C2BF-D4F7-4EA5-B69B-72C74058422C}" srcOrd="4" destOrd="0" presId="urn:microsoft.com/office/officeart/2005/8/layout/cycle1"/>
    <dgm:cxn modelId="{6E164DAC-FBA2-44C7-9C97-A0D10228C2B4}" type="presParOf" srcId="{9F11B311-A1A2-43E2-A2C9-76031EE50566}" destId="{ED554A00-8796-47AE-8930-828ED50CC18A}" srcOrd="5" destOrd="0" presId="urn:microsoft.com/office/officeart/2005/8/layout/cycle1"/>
    <dgm:cxn modelId="{D7CE55C5-3D5C-4987-8641-ABF58CA7B878}" type="presParOf" srcId="{9F11B311-A1A2-43E2-A2C9-76031EE50566}" destId="{C92FFDB7-FD72-4874-979F-64B3C405ECD2}" srcOrd="6" destOrd="0" presId="urn:microsoft.com/office/officeart/2005/8/layout/cycle1"/>
    <dgm:cxn modelId="{DBF68995-706C-412C-92BB-57E3A7EA23F7}" type="presParOf" srcId="{9F11B311-A1A2-43E2-A2C9-76031EE50566}" destId="{E49E5BA7-99EE-4218-B5AD-D4AFF1C939A9}" srcOrd="7" destOrd="0" presId="urn:microsoft.com/office/officeart/2005/8/layout/cycle1"/>
    <dgm:cxn modelId="{5FAD10EA-8FE2-45BA-B6FC-2AAB1A490B33}" type="presParOf" srcId="{9F11B311-A1A2-43E2-A2C9-76031EE50566}" destId="{96613095-1C30-4753-B9BD-5D1FC7E73EEB}" srcOrd="8" destOrd="0" presId="urn:microsoft.com/office/officeart/2005/8/layout/cycle1"/>
    <dgm:cxn modelId="{9D4FA3E0-F5D4-4CBF-AF6C-39A82C340D19}" type="presParOf" srcId="{9F11B311-A1A2-43E2-A2C9-76031EE50566}" destId="{402058C4-4620-455C-94A5-242D27BC91D4}" srcOrd="9" destOrd="0" presId="urn:microsoft.com/office/officeart/2005/8/layout/cycle1"/>
    <dgm:cxn modelId="{F84F1D08-901E-4A52-BE4A-40B77937F159}" type="presParOf" srcId="{9F11B311-A1A2-43E2-A2C9-76031EE50566}" destId="{2D056169-F98F-468B-B0D8-42CA52B78EAC}" srcOrd="10" destOrd="0" presId="urn:microsoft.com/office/officeart/2005/8/layout/cycle1"/>
    <dgm:cxn modelId="{EE3DF37C-0DF4-4F12-AD25-F890E8D06D16}" type="presParOf" srcId="{9F11B311-A1A2-43E2-A2C9-76031EE50566}" destId="{510D25F8-B612-4CFE-8002-653D8B0B8344}" srcOrd="11" destOrd="0" presId="urn:microsoft.com/office/officeart/2005/8/layout/cycle1"/>
    <dgm:cxn modelId="{89BFF2BD-298C-45F6-A1F0-E5A4ED100E29}" type="presParOf" srcId="{9F11B311-A1A2-43E2-A2C9-76031EE50566}" destId="{8D904D3B-C69E-437B-995E-2A0421FC725B}" srcOrd="12" destOrd="0" presId="urn:microsoft.com/office/officeart/2005/8/layout/cycle1"/>
    <dgm:cxn modelId="{B395035D-EC12-462B-A973-C89FAE9CDF15}" type="presParOf" srcId="{9F11B311-A1A2-43E2-A2C9-76031EE50566}" destId="{A02A769C-04BC-41DC-B1A3-7F6A6C574329}" srcOrd="13" destOrd="0" presId="urn:microsoft.com/office/officeart/2005/8/layout/cycle1"/>
    <dgm:cxn modelId="{ACB7C325-BCE9-4381-BF83-05DF4A557DF7}" type="presParOf" srcId="{9F11B311-A1A2-43E2-A2C9-76031EE50566}" destId="{FCCEA138-3B48-45CF-8FF1-79BF5F90056D}" srcOrd="14"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0B22E5-A206-4897-8CA6-C146362FA47F}" type="doc">
      <dgm:prSet loTypeId="urn:microsoft.com/office/officeart/2005/8/layout/pyramid4" loCatId="relationship" qsTypeId="urn:microsoft.com/office/officeart/2005/8/quickstyle/simple1" qsCatId="simple" csTypeId="urn:microsoft.com/office/officeart/2005/8/colors/accent4_4" csCatId="accent4" phldr="1"/>
      <dgm:spPr/>
      <dgm:t>
        <a:bodyPr/>
        <a:lstStyle/>
        <a:p>
          <a:endParaRPr lang="en-US"/>
        </a:p>
      </dgm:t>
    </dgm:pt>
    <dgm:pt modelId="{1A12BD7C-FBC7-44C4-8D29-9925CF222806}">
      <dgm:prSet phldrT="[Text]" custT="1"/>
      <dgm:spPr>
        <a:solidFill>
          <a:schemeClr val="tx2">
            <a:lumMod val="20000"/>
            <a:lumOff val="80000"/>
          </a:schemeClr>
        </a:solidFill>
      </dgm:spPr>
      <dgm:t>
        <a:bodyPr/>
        <a:lstStyle/>
        <a:p>
          <a:endParaRPr lang="en-US" sz="2800" b="1" dirty="0">
            <a:cs typeface="B Kamran" pitchFamily="2" charset="-78"/>
          </a:endParaRPr>
        </a:p>
      </dgm:t>
    </dgm:pt>
    <dgm:pt modelId="{F01FC300-B084-4438-8C45-FC7C66863CA1}" type="parTrans" cxnId="{F3CEB6A1-52F5-4944-A5C7-B8214AD8F2E1}">
      <dgm:prSet/>
      <dgm:spPr/>
      <dgm:t>
        <a:bodyPr/>
        <a:lstStyle/>
        <a:p>
          <a:endParaRPr lang="en-US"/>
        </a:p>
      </dgm:t>
    </dgm:pt>
    <dgm:pt modelId="{4C98CC60-4183-434E-A651-E4F395AF9ECB}" type="sibTrans" cxnId="{F3CEB6A1-52F5-4944-A5C7-B8214AD8F2E1}">
      <dgm:prSet/>
      <dgm:spPr/>
      <dgm:t>
        <a:bodyPr/>
        <a:lstStyle/>
        <a:p>
          <a:endParaRPr lang="en-US"/>
        </a:p>
      </dgm:t>
    </dgm:pt>
    <dgm:pt modelId="{390EA6A7-098B-48F5-BF28-61C9C8D86F5E}">
      <dgm:prSet phldrT="[Text]" custT="1"/>
      <dgm:spPr>
        <a:solidFill>
          <a:schemeClr val="tx2">
            <a:lumMod val="20000"/>
            <a:lumOff val="80000"/>
          </a:schemeClr>
        </a:solidFill>
      </dgm:spPr>
      <dgm:t>
        <a:bodyPr/>
        <a:lstStyle/>
        <a:p>
          <a:endParaRPr lang="en-US" sz="2400" b="1" dirty="0">
            <a:cs typeface="B Kamran" pitchFamily="2" charset="-78"/>
          </a:endParaRPr>
        </a:p>
      </dgm:t>
    </dgm:pt>
    <dgm:pt modelId="{A8ADAED6-C6CD-4E40-AD40-C6FC8971CAF7}" type="parTrans" cxnId="{C8D2A374-77D2-461F-A2D0-F8105837F38C}">
      <dgm:prSet/>
      <dgm:spPr/>
      <dgm:t>
        <a:bodyPr/>
        <a:lstStyle/>
        <a:p>
          <a:endParaRPr lang="en-US"/>
        </a:p>
      </dgm:t>
    </dgm:pt>
    <dgm:pt modelId="{D978E666-6CE0-49C5-B556-2FE5916F7542}" type="sibTrans" cxnId="{C8D2A374-77D2-461F-A2D0-F8105837F38C}">
      <dgm:prSet/>
      <dgm:spPr/>
      <dgm:t>
        <a:bodyPr/>
        <a:lstStyle/>
        <a:p>
          <a:endParaRPr lang="en-US"/>
        </a:p>
      </dgm:t>
    </dgm:pt>
    <dgm:pt modelId="{63135198-5C02-40AA-A276-5B27EAB9BB03}">
      <dgm:prSet phldrT="[Text]" custT="1"/>
      <dgm:spPr>
        <a:solidFill>
          <a:schemeClr val="tx2">
            <a:lumMod val="20000"/>
            <a:lumOff val="80000"/>
          </a:schemeClr>
        </a:solidFill>
      </dgm:spPr>
      <dgm:t>
        <a:bodyPr/>
        <a:lstStyle/>
        <a:p>
          <a:endParaRPr lang="en-US" sz="2800" b="1" dirty="0">
            <a:cs typeface="B Kamran" pitchFamily="2" charset="-78"/>
          </a:endParaRPr>
        </a:p>
      </dgm:t>
    </dgm:pt>
    <dgm:pt modelId="{CD7DA0A0-5C5B-4B63-A32C-D8A8FD5C636F}" type="sibTrans" cxnId="{B57337D0-743B-4F08-80C3-3C2EBD75CEF8}">
      <dgm:prSet/>
      <dgm:spPr/>
      <dgm:t>
        <a:bodyPr/>
        <a:lstStyle/>
        <a:p>
          <a:endParaRPr lang="en-US"/>
        </a:p>
      </dgm:t>
    </dgm:pt>
    <dgm:pt modelId="{A22B3E6E-2BD6-41C9-8C22-2722237EC3BC}" type="parTrans" cxnId="{B57337D0-743B-4F08-80C3-3C2EBD75CEF8}">
      <dgm:prSet/>
      <dgm:spPr/>
      <dgm:t>
        <a:bodyPr/>
        <a:lstStyle/>
        <a:p>
          <a:endParaRPr lang="en-US"/>
        </a:p>
      </dgm:t>
    </dgm:pt>
    <dgm:pt modelId="{3547FAAE-62D3-4863-93B3-18517AC5C63F}">
      <dgm:prSet phldrT="[Text]"/>
      <dgm:spPr>
        <a:solidFill>
          <a:schemeClr val="accent1">
            <a:lumMod val="75000"/>
          </a:schemeClr>
        </a:solidFill>
      </dgm:spPr>
      <dgm:t>
        <a:bodyPr/>
        <a:lstStyle/>
        <a:p>
          <a:endParaRPr lang="en-US" dirty="0"/>
        </a:p>
      </dgm:t>
    </dgm:pt>
    <dgm:pt modelId="{03618B19-0846-4793-A219-01125FD4C1F5}" type="sibTrans" cxnId="{9B03586E-CB03-40A6-933A-9111D6DF59A9}">
      <dgm:prSet/>
      <dgm:spPr/>
      <dgm:t>
        <a:bodyPr/>
        <a:lstStyle/>
        <a:p>
          <a:endParaRPr lang="en-US"/>
        </a:p>
      </dgm:t>
    </dgm:pt>
    <dgm:pt modelId="{2FEDED96-79B9-49DA-A351-F4D1C05044E1}" type="parTrans" cxnId="{9B03586E-CB03-40A6-933A-9111D6DF59A9}">
      <dgm:prSet/>
      <dgm:spPr/>
      <dgm:t>
        <a:bodyPr/>
        <a:lstStyle/>
        <a:p>
          <a:endParaRPr lang="en-US"/>
        </a:p>
      </dgm:t>
    </dgm:pt>
    <dgm:pt modelId="{DA20F75C-D36F-4FD6-9475-58DEB2C8BC0B}" type="pres">
      <dgm:prSet presAssocID="{4F0B22E5-A206-4897-8CA6-C146362FA47F}" presName="compositeShape" presStyleCnt="0">
        <dgm:presLayoutVars>
          <dgm:chMax val="9"/>
          <dgm:dir/>
          <dgm:resizeHandles val="exact"/>
        </dgm:presLayoutVars>
      </dgm:prSet>
      <dgm:spPr/>
    </dgm:pt>
    <dgm:pt modelId="{6FCEB65D-4979-4670-91E8-A9C61C8B9923}" type="pres">
      <dgm:prSet presAssocID="{4F0B22E5-A206-4897-8CA6-C146362FA47F}" presName="triangle1" presStyleLbl="node1" presStyleIdx="0" presStyleCnt="4" custAng="10800000" custScaleX="103290" custScaleY="90001" custLinFactY="1914" custLinFactNeighborX="7175" custLinFactNeighborY="100000">
        <dgm:presLayoutVars>
          <dgm:bulletEnabled val="1"/>
        </dgm:presLayoutVars>
      </dgm:prSet>
      <dgm:spPr/>
    </dgm:pt>
    <dgm:pt modelId="{CAC8661A-C70C-476A-A906-3CB413337186}" type="pres">
      <dgm:prSet presAssocID="{4F0B22E5-A206-4897-8CA6-C146362FA47F}" presName="triangle2" presStyleLbl="node1" presStyleIdx="1" presStyleCnt="4" custAng="10800000" custLinFactNeighborX="5442" custLinFactNeighborY="-95865">
        <dgm:presLayoutVars>
          <dgm:bulletEnabled val="1"/>
        </dgm:presLayoutVars>
      </dgm:prSet>
      <dgm:spPr/>
    </dgm:pt>
    <dgm:pt modelId="{4CB30F3B-FF48-4959-8366-A48B8499F8F8}" type="pres">
      <dgm:prSet presAssocID="{4F0B22E5-A206-4897-8CA6-C146362FA47F}" presName="triangle3" presStyleLbl="node1" presStyleIdx="2" presStyleCnt="4" custAng="10800000" custLinFactNeighborX="7275" custLinFactNeighborY="-95000">
        <dgm:presLayoutVars>
          <dgm:bulletEnabled val="1"/>
        </dgm:presLayoutVars>
      </dgm:prSet>
      <dgm:spPr/>
    </dgm:pt>
    <dgm:pt modelId="{86C012FC-2129-4CE6-8BF6-A48BE74F44B2}" type="pres">
      <dgm:prSet presAssocID="{4F0B22E5-A206-4897-8CA6-C146362FA47F}" presName="triangle4" presStyleLbl="node1" presStyleIdx="3" presStyleCnt="4" custAng="10800000" custLinFactNeighborX="9640" custLinFactNeighborY="-95563">
        <dgm:presLayoutVars>
          <dgm:bulletEnabled val="1"/>
        </dgm:presLayoutVars>
      </dgm:prSet>
      <dgm:spPr/>
    </dgm:pt>
  </dgm:ptLst>
  <dgm:cxnLst>
    <dgm:cxn modelId="{0367BE2C-CBE9-4783-BC9F-2D0D0422DD7A}" type="presOf" srcId="{1A12BD7C-FBC7-44C4-8D29-9925CF222806}" destId="{6FCEB65D-4979-4670-91E8-A9C61C8B9923}" srcOrd="0" destOrd="0" presId="urn:microsoft.com/office/officeart/2005/8/layout/pyramid4"/>
    <dgm:cxn modelId="{9B03586E-CB03-40A6-933A-9111D6DF59A9}" srcId="{4F0B22E5-A206-4897-8CA6-C146362FA47F}" destId="{3547FAAE-62D3-4863-93B3-18517AC5C63F}" srcOrd="2" destOrd="0" parTransId="{2FEDED96-79B9-49DA-A351-F4D1C05044E1}" sibTransId="{03618B19-0846-4793-A219-01125FD4C1F5}"/>
    <dgm:cxn modelId="{C8D2A374-77D2-461F-A2D0-F8105837F38C}" srcId="{4F0B22E5-A206-4897-8CA6-C146362FA47F}" destId="{390EA6A7-098B-48F5-BF28-61C9C8D86F5E}" srcOrd="3" destOrd="0" parTransId="{A8ADAED6-C6CD-4E40-AD40-C6FC8971CAF7}" sibTransId="{D978E666-6CE0-49C5-B556-2FE5916F7542}"/>
    <dgm:cxn modelId="{860E5576-169F-4F95-890D-655E9D8C5238}" type="presOf" srcId="{390EA6A7-098B-48F5-BF28-61C9C8D86F5E}" destId="{86C012FC-2129-4CE6-8BF6-A48BE74F44B2}" srcOrd="0" destOrd="0" presId="urn:microsoft.com/office/officeart/2005/8/layout/pyramid4"/>
    <dgm:cxn modelId="{055BED8E-3985-4559-AD95-58B1E6B53F79}" type="presOf" srcId="{4F0B22E5-A206-4897-8CA6-C146362FA47F}" destId="{DA20F75C-D36F-4FD6-9475-58DEB2C8BC0B}" srcOrd="0" destOrd="0" presId="urn:microsoft.com/office/officeart/2005/8/layout/pyramid4"/>
    <dgm:cxn modelId="{80D2519B-36C2-4595-97D6-CB9F56FB6F47}" type="presOf" srcId="{3547FAAE-62D3-4863-93B3-18517AC5C63F}" destId="{4CB30F3B-FF48-4959-8366-A48B8499F8F8}" srcOrd="0" destOrd="0" presId="urn:microsoft.com/office/officeart/2005/8/layout/pyramid4"/>
    <dgm:cxn modelId="{11287A9F-B7A4-4D31-80F9-D409DCB40C9A}" type="presOf" srcId="{63135198-5C02-40AA-A276-5B27EAB9BB03}" destId="{CAC8661A-C70C-476A-A906-3CB413337186}" srcOrd="0" destOrd="0" presId="urn:microsoft.com/office/officeart/2005/8/layout/pyramid4"/>
    <dgm:cxn modelId="{F3CEB6A1-52F5-4944-A5C7-B8214AD8F2E1}" srcId="{4F0B22E5-A206-4897-8CA6-C146362FA47F}" destId="{1A12BD7C-FBC7-44C4-8D29-9925CF222806}" srcOrd="0" destOrd="0" parTransId="{F01FC300-B084-4438-8C45-FC7C66863CA1}" sibTransId="{4C98CC60-4183-434E-A651-E4F395AF9ECB}"/>
    <dgm:cxn modelId="{B57337D0-743B-4F08-80C3-3C2EBD75CEF8}" srcId="{4F0B22E5-A206-4897-8CA6-C146362FA47F}" destId="{63135198-5C02-40AA-A276-5B27EAB9BB03}" srcOrd="1" destOrd="0" parTransId="{A22B3E6E-2BD6-41C9-8C22-2722237EC3BC}" sibTransId="{CD7DA0A0-5C5B-4B63-A32C-D8A8FD5C636F}"/>
    <dgm:cxn modelId="{266504A6-AB95-409D-A1EA-F724D9B251C7}" type="presParOf" srcId="{DA20F75C-D36F-4FD6-9475-58DEB2C8BC0B}" destId="{6FCEB65D-4979-4670-91E8-A9C61C8B9923}" srcOrd="0" destOrd="0" presId="urn:microsoft.com/office/officeart/2005/8/layout/pyramid4"/>
    <dgm:cxn modelId="{69DE8845-70A9-4667-97AB-38D753EB2F06}" type="presParOf" srcId="{DA20F75C-D36F-4FD6-9475-58DEB2C8BC0B}" destId="{CAC8661A-C70C-476A-A906-3CB413337186}" srcOrd="1" destOrd="0" presId="urn:microsoft.com/office/officeart/2005/8/layout/pyramid4"/>
    <dgm:cxn modelId="{2E301E52-CA02-4B92-ADF9-FF26C92C9E40}" type="presParOf" srcId="{DA20F75C-D36F-4FD6-9475-58DEB2C8BC0B}" destId="{4CB30F3B-FF48-4959-8366-A48B8499F8F8}" srcOrd="2" destOrd="0" presId="urn:microsoft.com/office/officeart/2005/8/layout/pyramid4"/>
    <dgm:cxn modelId="{1BF04159-FBAB-48AC-B25F-05344C79BE83}" type="presParOf" srcId="{DA20F75C-D36F-4FD6-9475-58DEB2C8BC0B}" destId="{86C012FC-2129-4CE6-8BF6-A48BE74F44B2}" srcOrd="3" destOrd="0" presId="urn:microsoft.com/office/officeart/2005/8/layout/pyramid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0C2D7C-845B-4246-895F-3B37292F9ED8}">
      <dsp:nvSpPr>
        <dsp:cNvPr id="0" name=""/>
        <dsp:cNvSpPr/>
      </dsp:nvSpPr>
      <dsp:spPr>
        <a:xfrm>
          <a:off x="4384626" y="38495"/>
          <a:ext cx="1325858" cy="1325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ctr" defTabSz="1778000" rtl="1">
            <a:lnSpc>
              <a:spcPct val="90000"/>
            </a:lnSpc>
            <a:spcBef>
              <a:spcPct val="0"/>
            </a:spcBef>
            <a:spcAft>
              <a:spcPct val="35000"/>
            </a:spcAft>
            <a:buNone/>
          </a:pPr>
          <a:r>
            <a:rPr lang="fa-IR" sz="4000" kern="1200" dirty="0">
              <a:solidFill>
                <a:schemeClr val="bg1"/>
              </a:solidFill>
              <a:cs typeface="B Kamran" pitchFamily="2" charset="-78"/>
            </a:rPr>
            <a:t>گره</a:t>
          </a:r>
        </a:p>
      </dsp:txBody>
      <dsp:txXfrm>
        <a:off x="4384626" y="38495"/>
        <a:ext cx="1325858" cy="1325858"/>
      </dsp:txXfrm>
    </dsp:sp>
    <dsp:sp modelId="{D50E460E-0527-457D-9FD3-0928ED10C9F5}">
      <dsp:nvSpPr>
        <dsp:cNvPr id="0" name=""/>
        <dsp:cNvSpPr/>
      </dsp:nvSpPr>
      <dsp:spPr>
        <a:xfrm>
          <a:off x="1263715" y="-103"/>
          <a:ext cx="4973558" cy="4973558"/>
        </a:xfrm>
        <a:prstGeom prst="circularArrow">
          <a:avLst>
            <a:gd name="adj1" fmla="val 5198"/>
            <a:gd name="adj2" fmla="val 335781"/>
            <a:gd name="adj3" fmla="val 21293782"/>
            <a:gd name="adj4" fmla="val 19765766"/>
            <a:gd name="adj5" fmla="val 606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32C2BF-D4F7-4EA5-B69B-72C74058422C}">
      <dsp:nvSpPr>
        <dsp:cNvPr id="0" name=""/>
        <dsp:cNvSpPr/>
      </dsp:nvSpPr>
      <dsp:spPr>
        <a:xfrm>
          <a:off x="5186253" y="2505651"/>
          <a:ext cx="1325858" cy="1325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ctr" defTabSz="1778000" rtl="1">
            <a:lnSpc>
              <a:spcPct val="90000"/>
            </a:lnSpc>
            <a:spcBef>
              <a:spcPct val="0"/>
            </a:spcBef>
            <a:spcAft>
              <a:spcPct val="35000"/>
            </a:spcAft>
            <a:buNone/>
          </a:pPr>
          <a:r>
            <a:rPr lang="fa-IR" sz="4000" kern="1200" dirty="0">
              <a:solidFill>
                <a:schemeClr val="bg1"/>
              </a:solidFill>
              <a:cs typeface="B Kamran" pitchFamily="2" charset="-78"/>
            </a:rPr>
            <a:t>لبه</a:t>
          </a:r>
        </a:p>
      </dsp:txBody>
      <dsp:txXfrm>
        <a:off x="5186253" y="2505651"/>
        <a:ext cx="1325858" cy="1325858"/>
      </dsp:txXfrm>
    </dsp:sp>
    <dsp:sp modelId="{ED554A00-8796-47AE-8930-828ED50CC18A}">
      <dsp:nvSpPr>
        <dsp:cNvPr id="0" name=""/>
        <dsp:cNvSpPr/>
      </dsp:nvSpPr>
      <dsp:spPr>
        <a:xfrm>
          <a:off x="1263715" y="-103"/>
          <a:ext cx="4973558" cy="4973558"/>
        </a:xfrm>
        <a:prstGeom prst="circularArrow">
          <a:avLst>
            <a:gd name="adj1" fmla="val 5198"/>
            <a:gd name="adj2" fmla="val 335781"/>
            <a:gd name="adj3" fmla="val 4015258"/>
            <a:gd name="adj4" fmla="val 2252919"/>
            <a:gd name="adj5" fmla="val 606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9E5BA7-99EE-4218-B5AD-D4AFF1C939A9}">
      <dsp:nvSpPr>
        <dsp:cNvPr id="0" name=""/>
        <dsp:cNvSpPr/>
      </dsp:nvSpPr>
      <dsp:spPr>
        <a:xfrm>
          <a:off x="3087565" y="4030437"/>
          <a:ext cx="1325858" cy="1325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ctr" defTabSz="1778000" rtl="1">
            <a:lnSpc>
              <a:spcPct val="90000"/>
            </a:lnSpc>
            <a:spcBef>
              <a:spcPct val="0"/>
            </a:spcBef>
            <a:spcAft>
              <a:spcPct val="35000"/>
            </a:spcAft>
            <a:buNone/>
          </a:pPr>
          <a:r>
            <a:rPr lang="fa-IR" sz="4000" kern="1200" dirty="0">
              <a:solidFill>
                <a:schemeClr val="bg1"/>
              </a:solidFill>
              <a:cs typeface="B Kamran" pitchFamily="2" charset="-78"/>
            </a:rPr>
            <a:t>نشانه</a:t>
          </a:r>
        </a:p>
      </dsp:txBody>
      <dsp:txXfrm>
        <a:off x="3087565" y="4030437"/>
        <a:ext cx="1325858" cy="1325858"/>
      </dsp:txXfrm>
    </dsp:sp>
    <dsp:sp modelId="{96613095-1C30-4753-B9BD-5D1FC7E73EEB}">
      <dsp:nvSpPr>
        <dsp:cNvPr id="0" name=""/>
        <dsp:cNvSpPr/>
      </dsp:nvSpPr>
      <dsp:spPr>
        <a:xfrm>
          <a:off x="1263715" y="-103"/>
          <a:ext cx="4973558" cy="4973558"/>
        </a:xfrm>
        <a:prstGeom prst="circularArrow">
          <a:avLst>
            <a:gd name="adj1" fmla="val 5198"/>
            <a:gd name="adj2" fmla="val 335781"/>
            <a:gd name="adj3" fmla="val 8211301"/>
            <a:gd name="adj4" fmla="val 6448962"/>
            <a:gd name="adj5" fmla="val 606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056169-F98F-468B-B0D8-42CA52B78EAC}">
      <dsp:nvSpPr>
        <dsp:cNvPr id="0" name=""/>
        <dsp:cNvSpPr/>
      </dsp:nvSpPr>
      <dsp:spPr>
        <a:xfrm>
          <a:off x="988877" y="2505651"/>
          <a:ext cx="1325858" cy="1325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ctr" defTabSz="1778000" rtl="1">
            <a:lnSpc>
              <a:spcPct val="90000"/>
            </a:lnSpc>
            <a:spcBef>
              <a:spcPct val="0"/>
            </a:spcBef>
            <a:spcAft>
              <a:spcPct val="35000"/>
            </a:spcAft>
            <a:buNone/>
          </a:pPr>
          <a:r>
            <a:rPr lang="fa-IR" sz="4000" kern="1200" dirty="0">
              <a:solidFill>
                <a:schemeClr val="bg1"/>
              </a:solidFill>
              <a:cs typeface="B Kamran" pitchFamily="2" charset="-78"/>
            </a:rPr>
            <a:t>منطقه</a:t>
          </a:r>
        </a:p>
      </dsp:txBody>
      <dsp:txXfrm>
        <a:off x="988877" y="2505651"/>
        <a:ext cx="1325858" cy="1325858"/>
      </dsp:txXfrm>
    </dsp:sp>
    <dsp:sp modelId="{510D25F8-B612-4CFE-8002-653D8B0B8344}">
      <dsp:nvSpPr>
        <dsp:cNvPr id="0" name=""/>
        <dsp:cNvSpPr/>
      </dsp:nvSpPr>
      <dsp:spPr>
        <a:xfrm>
          <a:off x="1263715" y="-103"/>
          <a:ext cx="4973558" cy="4973558"/>
        </a:xfrm>
        <a:prstGeom prst="circularArrow">
          <a:avLst>
            <a:gd name="adj1" fmla="val 5198"/>
            <a:gd name="adj2" fmla="val 335781"/>
            <a:gd name="adj3" fmla="val 12298454"/>
            <a:gd name="adj4" fmla="val 10770438"/>
            <a:gd name="adj5" fmla="val 606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2A769C-04BC-41DC-B1A3-7F6A6C574329}">
      <dsp:nvSpPr>
        <dsp:cNvPr id="0" name=""/>
        <dsp:cNvSpPr/>
      </dsp:nvSpPr>
      <dsp:spPr>
        <a:xfrm>
          <a:off x="1790505" y="38495"/>
          <a:ext cx="1325858" cy="13258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ctr" defTabSz="1778000" rtl="1">
            <a:lnSpc>
              <a:spcPct val="90000"/>
            </a:lnSpc>
            <a:spcBef>
              <a:spcPct val="0"/>
            </a:spcBef>
            <a:spcAft>
              <a:spcPct val="35000"/>
            </a:spcAft>
            <a:buNone/>
          </a:pPr>
          <a:r>
            <a:rPr lang="fa-IR" sz="4000" kern="1200" dirty="0">
              <a:solidFill>
                <a:schemeClr val="bg1"/>
              </a:solidFill>
              <a:cs typeface="B Kamran" pitchFamily="2" charset="-78"/>
            </a:rPr>
            <a:t>راه</a:t>
          </a:r>
        </a:p>
      </dsp:txBody>
      <dsp:txXfrm>
        <a:off x="1790505" y="38495"/>
        <a:ext cx="1325858" cy="1325858"/>
      </dsp:txXfrm>
    </dsp:sp>
    <dsp:sp modelId="{FCCEA138-3B48-45CF-8FF1-79BF5F90056D}">
      <dsp:nvSpPr>
        <dsp:cNvPr id="0" name=""/>
        <dsp:cNvSpPr/>
      </dsp:nvSpPr>
      <dsp:spPr>
        <a:xfrm>
          <a:off x="1263715" y="-103"/>
          <a:ext cx="4973558" cy="4973558"/>
        </a:xfrm>
        <a:prstGeom prst="circularArrow">
          <a:avLst>
            <a:gd name="adj1" fmla="val 5198"/>
            <a:gd name="adj2" fmla="val 335781"/>
            <a:gd name="adj3" fmla="val 16866245"/>
            <a:gd name="adj4" fmla="val 15197975"/>
            <a:gd name="adj5" fmla="val 606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CEB65D-4979-4670-91E8-A9C61C8B9923}">
      <dsp:nvSpPr>
        <dsp:cNvPr id="0" name=""/>
        <dsp:cNvSpPr/>
      </dsp:nvSpPr>
      <dsp:spPr>
        <a:xfrm rot="10800000">
          <a:off x="1673761" y="1860376"/>
          <a:ext cx="1840354" cy="1603579"/>
        </a:xfrm>
        <a:prstGeom prst="triangle">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b="1" kern="1200" dirty="0">
            <a:cs typeface="B Kamran" pitchFamily="2" charset="-78"/>
          </a:endParaRPr>
        </a:p>
      </dsp:txBody>
      <dsp:txXfrm>
        <a:off x="2133849" y="1860376"/>
        <a:ext cx="920177" cy="801789"/>
      </dsp:txXfrm>
    </dsp:sp>
    <dsp:sp modelId="{CAC8661A-C70C-476A-A906-3CB413337186}">
      <dsp:nvSpPr>
        <dsp:cNvPr id="0" name=""/>
        <dsp:cNvSpPr/>
      </dsp:nvSpPr>
      <dsp:spPr>
        <a:xfrm rot="10800000">
          <a:off x="781325" y="29135"/>
          <a:ext cx="1781735" cy="1781735"/>
        </a:xfrm>
        <a:prstGeom prst="triangle">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b="1" kern="1200" dirty="0">
            <a:cs typeface="B Kamran" pitchFamily="2" charset="-78"/>
          </a:endParaRPr>
        </a:p>
      </dsp:txBody>
      <dsp:txXfrm>
        <a:off x="1226759" y="29135"/>
        <a:ext cx="890867" cy="890867"/>
      </dsp:txXfrm>
    </dsp:sp>
    <dsp:sp modelId="{4CB30F3B-FF48-4959-8366-A48B8499F8F8}">
      <dsp:nvSpPr>
        <dsp:cNvPr id="0" name=""/>
        <dsp:cNvSpPr/>
      </dsp:nvSpPr>
      <dsp:spPr>
        <a:xfrm>
          <a:off x="1704852" y="44547"/>
          <a:ext cx="1781735" cy="1781735"/>
        </a:xfrm>
        <a:prstGeom prst="triangle">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endParaRPr lang="en-US" sz="4100" kern="1200" dirty="0"/>
        </a:p>
      </dsp:txBody>
      <dsp:txXfrm rot="10800000">
        <a:off x="2150286" y="935415"/>
        <a:ext cx="890867" cy="890867"/>
      </dsp:txXfrm>
    </dsp:sp>
    <dsp:sp modelId="{86C012FC-2129-4CE6-8BF6-A48BE74F44B2}">
      <dsp:nvSpPr>
        <dsp:cNvPr id="0" name=""/>
        <dsp:cNvSpPr/>
      </dsp:nvSpPr>
      <dsp:spPr>
        <a:xfrm rot="10800000">
          <a:off x="2637858" y="34516"/>
          <a:ext cx="1781735" cy="1781735"/>
        </a:xfrm>
        <a:prstGeom prst="triangle">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dirty="0">
            <a:cs typeface="B Kamran" pitchFamily="2" charset="-78"/>
          </a:endParaRPr>
        </a:p>
      </dsp:txBody>
      <dsp:txXfrm>
        <a:off x="3083292" y="34516"/>
        <a:ext cx="890867" cy="890867"/>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29CF46-D609-4D62-B12D-069E9EAE939C}" type="datetimeFigureOut">
              <a:rPr lang="en-US" smtClean="0"/>
              <a:pPr/>
              <a:t>12/3/2020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D8E56A-27C3-43CD-A69F-8D8E3074FD1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57575B-B761-440A-9FBA-1A0C187EF19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57575B-B761-440A-9FBA-1A0C187EF194}"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57575B-B761-440A-9FBA-1A0C187EF194}"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57575B-B761-440A-9FBA-1A0C187EF194}"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57575B-B761-440A-9FBA-1A0C187EF194}"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34</a:t>
            </a:fld>
            <a:endParaRPr lang="fa-I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35</a:t>
            </a:fld>
            <a:endParaRPr lang="fa-I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36</a:t>
            </a:fld>
            <a:endParaRPr lang="fa-I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37</a:t>
            </a:fld>
            <a:endParaRPr lang="fa-I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38</a:t>
            </a:fld>
            <a:endParaRPr lang="fa-I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39</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40</a:t>
            </a:fld>
            <a:endParaRPr lang="fa-I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41</a:t>
            </a:fld>
            <a:endParaRPr lang="fa-I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42</a:t>
            </a:fld>
            <a:endParaRPr lang="fa-I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43</a:t>
            </a:fld>
            <a:endParaRPr lang="fa-I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44</a:t>
            </a:fld>
            <a:endParaRPr lang="fa-I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45</a:t>
            </a:fld>
            <a:endParaRPr lang="fa-I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46</a:t>
            </a:fld>
            <a:endParaRPr lang="fa-I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47</a:t>
            </a:fld>
            <a:endParaRPr lang="fa-I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48</a:t>
            </a:fld>
            <a:endParaRPr lang="fa-I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49</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B0E34366-FD49-408D-9A13-768A884AD887}" type="slidenum">
              <a:rPr lang="fa-IR" smtClean="0"/>
              <a:pPr/>
              <a:t>50</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D8E56A-27C3-43CD-A69F-8D8E3074FD1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58720B7-5A9A-44A9-99DA-E9DCA5DED972}"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8720B7-5A9A-44A9-99DA-E9DCA5DED972}"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8720B7-5A9A-44A9-99DA-E9DCA5DED972}"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8720B7-5A9A-44A9-99DA-E9DCA5DED972}"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8720B7-5A9A-44A9-99DA-E9DCA5DED972}"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58720B7-5A9A-44A9-99DA-E9DCA5DED972}" type="datetimeFigureOut">
              <a:rPr lang="en-US" smtClean="0"/>
              <a:pPr/>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58720B7-5A9A-44A9-99DA-E9DCA5DED972}" type="datetimeFigureOut">
              <a:rPr lang="en-US" smtClean="0"/>
              <a:pPr/>
              <a:t>12/3/2020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58720B7-5A9A-44A9-99DA-E9DCA5DED972}" type="datetimeFigureOut">
              <a:rPr lang="en-US" smtClean="0"/>
              <a:pPr/>
              <a:t>12/3/2020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8720B7-5A9A-44A9-99DA-E9DCA5DED972}" type="datetimeFigureOut">
              <a:rPr lang="en-US" smtClean="0"/>
              <a:pPr/>
              <a:t>12/3/2020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8720B7-5A9A-44A9-99DA-E9DCA5DED972}" type="datetimeFigureOut">
              <a:rPr lang="en-US" smtClean="0"/>
              <a:pPr/>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8720B7-5A9A-44A9-99DA-E9DCA5DED972}" type="datetimeFigureOut">
              <a:rPr lang="en-US" smtClean="0"/>
              <a:pPr/>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481892-F512-4661-A526-920E417A59B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8720B7-5A9A-44A9-99DA-E9DCA5DED972}" type="datetimeFigureOut">
              <a:rPr lang="en-US" smtClean="0"/>
              <a:pPr/>
              <a:t>12/3/2020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481892-F512-4661-A526-920E417A59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1.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1.jpeg"/><Relationship Id="rId4" Type="http://schemas.openxmlformats.org/officeDocument/2006/relationships/image" Target="../media/image21.jpeg"/><Relationship Id="rId9"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6.jpe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1.jpeg"/><Relationship Id="rId4" Type="http://schemas.openxmlformats.org/officeDocument/2006/relationships/image" Target="../media/image57.jpeg"/></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1.jpeg"/><Relationship Id="rId4" Type="http://schemas.openxmlformats.org/officeDocument/2006/relationships/image" Target="../media/image59.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70.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73.jpeg"/><Relationship Id="rId4" Type="http://schemas.openxmlformats.org/officeDocument/2006/relationships/image" Target="../media/image72.jpe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75.jpeg"/></Relationships>
</file>

<file path=ppt/slides/_rels/slide4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77.jpeg"/></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79.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76600" y="924580"/>
            <a:ext cx="5715000" cy="769441"/>
          </a:xfrm>
          <a:prstGeom prst="rect">
            <a:avLst/>
          </a:prstGeom>
          <a:noFill/>
        </p:spPr>
        <p:txBody>
          <a:bodyPr wrap="square" rtlCol="0">
            <a:spAutoFit/>
          </a:bodyPr>
          <a:lstStyle/>
          <a:p>
            <a:r>
              <a:rPr lang="fa-IR" sz="4400" dirty="0">
                <a:solidFill>
                  <a:schemeClr val="bg1"/>
                </a:solidFill>
                <a:cs typeface="B Kamran Outline" pitchFamily="2" charset="-78"/>
              </a:rPr>
              <a:t>بعد ادراکی فضا</a:t>
            </a:r>
            <a:endParaRPr lang="en-US" sz="44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0" y="0"/>
            <a:ext cx="2819400" cy="6858000"/>
          </a:xfrm>
          <a:prstGeom prst="rect">
            <a:avLst/>
          </a:prstGeom>
          <a:ln>
            <a:noFill/>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1447800" y="228600"/>
            <a:ext cx="6019800" cy="3352800"/>
          </a:xfrm>
          <a:prstGeom prst="rect">
            <a:avLst/>
          </a:pr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3962400" y="3200400"/>
            <a:ext cx="4876800" cy="3657600"/>
          </a:xfrm>
          <a:prstGeom prst="rect">
            <a:avLst/>
          </a:prstGeom>
          <a:noFill/>
          <a:ln>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1143000" y="457200"/>
            <a:ext cx="7848600" cy="2514600"/>
            <a:chOff x="4114800" y="381000"/>
            <a:chExt cx="4464050" cy="1235075"/>
          </a:xfrm>
        </p:grpSpPr>
        <p:pic>
          <p:nvPicPr>
            <p:cNvPr id="28" name="Picture 45" descr="moblemannnnnnnnnnn"/>
            <p:cNvPicPr>
              <a:picLocks noChangeAspect="1" noChangeArrowheads="1"/>
            </p:cNvPicPr>
            <p:nvPr/>
          </p:nvPicPr>
          <p:blipFill>
            <a:blip r:embed="rId3" cstate="print"/>
            <a:srcRect/>
            <a:stretch>
              <a:fillRect/>
            </a:stretch>
          </p:blipFill>
          <p:spPr bwMode="auto">
            <a:xfrm>
              <a:off x="5638800" y="381000"/>
              <a:ext cx="1439863" cy="1235075"/>
            </a:xfrm>
            <a:prstGeom prst="rect">
              <a:avLst/>
            </a:prstGeom>
            <a:noFill/>
          </p:spPr>
        </p:pic>
        <p:grpSp>
          <p:nvGrpSpPr>
            <p:cNvPr id="18" name="Group 17"/>
            <p:cNvGrpSpPr/>
            <p:nvPr/>
          </p:nvGrpSpPr>
          <p:grpSpPr>
            <a:xfrm>
              <a:off x="4114800" y="457200"/>
              <a:ext cx="4464050" cy="1141413"/>
              <a:chOff x="9780598" y="5816568"/>
              <a:chExt cx="4464050" cy="1141413"/>
            </a:xfrm>
          </p:grpSpPr>
          <p:pic>
            <p:nvPicPr>
              <p:cNvPr id="19" name="Picture 44" descr="PICT0150"/>
              <p:cNvPicPr>
                <a:picLocks noChangeAspect="1" noChangeArrowheads="1"/>
              </p:cNvPicPr>
              <p:nvPr/>
            </p:nvPicPr>
            <p:blipFill>
              <a:blip r:embed="rId4" cstate="print"/>
              <a:srcRect/>
              <a:stretch>
                <a:fillRect/>
              </a:stretch>
            </p:blipFill>
            <p:spPr bwMode="auto">
              <a:xfrm>
                <a:off x="9780598" y="5816568"/>
                <a:ext cx="1522412" cy="1141413"/>
              </a:xfrm>
              <a:prstGeom prst="rect">
                <a:avLst/>
              </a:prstGeom>
              <a:noFill/>
            </p:spPr>
          </p:pic>
          <p:pic>
            <p:nvPicPr>
              <p:cNvPr id="20" name="Picture 47" descr="PICT0168"/>
              <p:cNvPicPr>
                <a:picLocks noChangeAspect="1" noChangeArrowheads="1"/>
              </p:cNvPicPr>
              <p:nvPr/>
            </p:nvPicPr>
            <p:blipFill>
              <a:blip r:embed="rId5" cstate="print"/>
              <a:srcRect/>
              <a:stretch>
                <a:fillRect/>
              </a:stretch>
            </p:blipFill>
            <p:spPr bwMode="auto">
              <a:xfrm>
                <a:off x="12733348" y="5816568"/>
                <a:ext cx="1511300" cy="1135063"/>
              </a:xfrm>
              <a:prstGeom prst="rect">
                <a:avLst/>
              </a:prstGeom>
              <a:noFill/>
            </p:spPr>
          </p:pic>
          <p:sp>
            <p:nvSpPr>
              <p:cNvPr id="21" name="AutoShape 61"/>
              <p:cNvSpPr>
                <a:spLocks noChangeArrowheads="1"/>
              </p:cNvSpPr>
              <p:nvPr/>
            </p:nvSpPr>
            <p:spPr bwMode="auto">
              <a:xfrm rot="2624880">
                <a:off x="11845935" y="6021356"/>
                <a:ext cx="360363" cy="142875"/>
              </a:xfrm>
              <a:prstGeom prst="rightArrow">
                <a:avLst>
                  <a:gd name="adj1" fmla="val 50000"/>
                  <a:gd name="adj2" fmla="val 63056"/>
                </a:avLst>
              </a:prstGeom>
              <a:solidFill>
                <a:srgbClr val="FFCC99"/>
              </a:solidFill>
              <a:ln w="9525">
                <a:solidFill>
                  <a:srgbClr val="800000"/>
                </a:solidFill>
                <a:prstDash val="dash"/>
                <a:miter lim="800000"/>
                <a:headEnd/>
                <a:tailEnd/>
              </a:ln>
              <a:effectLst/>
            </p:spPr>
            <p:txBody>
              <a:bodyPr wrap="none" anchor="ctr"/>
              <a:lstStyle/>
              <a:p>
                <a:endParaRPr lang="en-US"/>
              </a:p>
            </p:txBody>
          </p:sp>
          <p:sp>
            <p:nvSpPr>
              <p:cNvPr id="22" name="AutoShape 62"/>
              <p:cNvSpPr>
                <a:spLocks noChangeArrowheads="1"/>
              </p:cNvSpPr>
              <p:nvPr/>
            </p:nvSpPr>
            <p:spPr bwMode="auto">
              <a:xfrm rot="11265988">
                <a:off x="11580823" y="6535706"/>
                <a:ext cx="360362" cy="142875"/>
              </a:xfrm>
              <a:prstGeom prst="rightArrow">
                <a:avLst>
                  <a:gd name="adj1" fmla="val 50000"/>
                  <a:gd name="adj2" fmla="val 63055"/>
                </a:avLst>
              </a:prstGeom>
              <a:solidFill>
                <a:srgbClr val="FFCC99"/>
              </a:solidFill>
              <a:ln w="9525">
                <a:solidFill>
                  <a:srgbClr val="800000"/>
                </a:solidFill>
                <a:prstDash val="dash"/>
                <a:miter lim="800000"/>
                <a:headEnd/>
                <a:tailEnd/>
              </a:ln>
              <a:effectLst/>
            </p:spPr>
            <p:txBody>
              <a:bodyPr wrap="none" anchor="ctr"/>
              <a:lstStyle/>
              <a:p>
                <a:endParaRPr lang="en-US"/>
              </a:p>
            </p:txBody>
          </p:sp>
          <p:sp>
            <p:nvSpPr>
              <p:cNvPr id="23" name="AutoShape 129"/>
              <p:cNvSpPr>
                <a:spLocks noChangeArrowheads="1"/>
              </p:cNvSpPr>
              <p:nvPr/>
            </p:nvSpPr>
            <p:spPr bwMode="auto">
              <a:xfrm rot="19031724">
                <a:off x="12372985" y="6464268"/>
                <a:ext cx="360363" cy="142875"/>
              </a:xfrm>
              <a:prstGeom prst="rightArrow">
                <a:avLst>
                  <a:gd name="adj1" fmla="val 50000"/>
                  <a:gd name="adj2" fmla="val 63056"/>
                </a:avLst>
              </a:prstGeom>
              <a:solidFill>
                <a:srgbClr val="CDD1CD"/>
              </a:solidFill>
              <a:ln w="9525">
                <a:solidFill>
                  <a:schemeClr val="tx1"/>
                </a:solidFill>
                <a:prstDash val="dash"/>
                <a:miter lim="800000"/>
                <a:headEnd/>
                <a:tailEnd/>
              </a:ln>
              <a:effectLst/>
            </p:spPr>
            <p:txBody>
              <a:bodyPr wrap="none" anchor="ctr"/>
              <a:lstStyle/>
              <a:p>
                <a:endParaRPr lang="en-US"/>
              </a:p>
            </p:txBody>
          </p:sp>
          <p:sp>
            <p:nvSpPr>
              <p:cNvPr id="24" name="AutoShape 130"/>
              <p:cNvSpPr>
                <a:spLocks noChangeArrowheads="1"/>
              </p:cNvSpPr>
              <p:nvPr/>
            </p:nvSpPr>
            <p:spPr bwMode="auto">
              <a:xfrm rot="17814199">
                <a:off x="11327616" y="6068187"/>
                <a:ext cx="360363" cy="142875"/>
              </a:xfrm>
              <a:prstGeom prst="rightArrow">
                <a:avLst>
                  <a:gd name="adj1" fmla="val 50000"/>
                  <a:gd name="adj2" fmla="val 63056"/>
                </a:avLst>
              </a:prstGeom>
              <a:solidFill>
                <a:srgbClr val="CDD1CD"/>
              </a:solidFill>
              <a:ln w="9525">
                <a:solidFill>
                  <a:schemeClr val="tx2"/>
                </a:solidFill>
                <a:prstDash val="dash"/>
                <a:miter lim="800000"/>
                <a:headEnd/>
                <a:tailEnd/>
              </a:ln>
              <a:effectLst/>
            </p:spPr>
            <p:txBody>
              <a:bodyPr wrap="none" anchor="ctr"/>
              <a:lstStyle/>
              <a:p>
                <a:endParaRPr lang="en-US"/>
              </a:p>
            </p:txBody>
          </p:sp>
          <p:pic>
            <p:nvPicPr>
              <p:cNvPr id="25" name="Picture 133" descr="1"/>
              <p:cNvPicPr>
                <a:picLocks noChangeAspect="1" noChangeArrowheads="1"/>
              </p:cNvPicPr>
              <p:nvPr/>
            </p:nvPicPr>
            <p:blipFill>
              <a:blip r:embed="rId6"/>
              <a:srcRect/>
              <a:stretch>
                <a:fillRect/>
              </a:stretch>
            </p:blipFill>
            <p:spPr bwMode="auto">
              <a:xfrm>
                <a:off x="12157085" y="6175343"/>
                <a:ext cx="71438" cy="103188"/>
              </a:xfrm>
              <a:prstGeom prst="rect">
                <a:avLst/>
              </a:prstGeom>
              <a:noFill/>
            </p:spPr>
          </p:pic>
          <p:pic>
            <p:nvPicPr>
              <p:cNvPr id="26" name="Picture 134" descr="2"/>
              <p:cNvPicPr>
                <a:picLocks noChangeAspect="1" noChangeArrowheads="1"/>
              </p:cNvPicPr>
              <p:nvPr/>
            </p:nvPicPr>
            <p:blipFill>
              <a:blip r:embed="rId7"/>
              <a:srcRect/>
              <a:stretch>
                <a:fillRect/>
              </a:stretch>
            </p:blipFill>
            <p:spPr bwMode="auto">
              <a:xfrm>
                <a:off x="11509385" y="6535706"/>
                <a:ext cx="73025" cy="93662"/>
              </a:xfrm>
              <a:prstGeom prst="rect">
                <a:avLst/>
              </a:prstGeom>
              <a:noFill/>
            </p:spPr>
          </p:pic>
        </p:grpSp>
      </p:grpSp>
      <p:grpSp>
        <p:nvGrpSpPr>
          <p:cNvPr id="70" name="Group 69"/>
          <p:cNvGrpSpPr/>
          <p:nvPr/>
        </p:nvGrpSpPr>
        <p:grpSpPr>
          <a:xfrm>
            <a:off x="1752600" y="3429000"/>
            <a:ext cx="6629400" cy="3124200"/>
            <a:chOff x="9505950" y="7867650"/>
            <a:chExt cx="4824413" cy="2052638"/>
          </a:xfrm>
        </p:grpSpPr>
        <p:pic>
          <p:nvPicPr>
            <p:cNvPr id="71" name="Picture 66" descr="moblemannnnnnnnnnn"/>
            <p:cNvPicPr>
              <a:picLocks noChangeAspect="1" noChangeArrowheads="1"/>
            </p:cNvPicPr>
            <p:nvPr/>
          </p:nvPicPr>
          <p:blipFill>
            <a:blip r:embed="rId8" cstate="print"/>
            <a:srcRect/>
            <a:stretch>
              <a:fillRect/>
            </a:stretch>
          </p:blipFill>
          <p:spPr bwMode="auto">
            <a:xfrm>
              <a:off x="11017250" y="7939088"/>
              <a:ext cx="2089150" cy="1792287"/>
            </a:xfrm>
            <a:prstGeom prst="rect">
              <a:avLst/>
            </a:prstGeom>
            <a:noFill/>
          </p:spPr>
        </p:pic>
        <p:sp>
          <p:nvSpPr>
            <p:cNvPr id="72" name="Oval 68"/>
            <p:cNvSpPr>
              <a:spLocks noChangeArrowheads="1"/>
            </p:cNvSpPr>
            <p:nvPr/>
          </p:nvSpPr>
          <p:spPr bwMode="auto">
            <a:xfrm>
              <a:off x="11090275" y="8875713"/>
              <a:ext cx="287338" cy="358775"/>
            </a:xfrm>
            <a:prstGeom prst="ellipse">
              <a:avLst/>
            </a:prstGeom>
            <a:noFill/>
            <a:ln w="22225">
              <a:solidFill>
                <a:srgbClr val="800000"/>
              </a:solidFill>
              <a:prstDash val="dash"/>
              <a:round/>
              <a:headEnd/>
              <a:tailEnd/>
            </a:ln>
            <a:effectLst/>
          </p:spPr>
          <p:txBody>
            <a:bodyPr wrap="none" anchor="ctr"/>
            <a:lstStyle/>
            <a:p>
              <a:endParaRPr lang="en-US"/>
            </a:p>
          </p:txBody>
        </p:sp>
        <p:sp>
          <p:nvSpPr>
            <p:cNvPr id="73" name="Oval 107"/>
            <p:cNvSpPr>
              <a:spLocks noChangeArrowheads="1"/>
            </p:cNvSpPr>
            <p:nvPr/>
          </p:nvSpPr>
          <p:spPr bwMode="auto">
            <a:xfrm>
              <a:off x="11449050" y="8010525"/>
              <a:ext cx="358775" cy="360363"/>
            </a:xfrm>
            <a:prstGeom prst="ellipse">
              <a:avLst/>
            </a:prstGeom>
            <a:noFill/>
            <a:ln w="22225">
              <a:solidFill>
                <a:srgbClr val="800000"/>
              </a:solidFill>
              <a:prstDash val="dash"/>
              <a:round/>
              <a:headEnd/>
              <a:tailEnd/>
            </a:ln>
            <a:effectLst/>
          </p:spPr>
          <p:txBody>
            <a:bodyPr wrap="none" anchor="ctr"/>
            <a:lstStyle/>
            <a:p>
              <a:endParaRPr lang="en-US"/>
            </a:p>
          </p:txBody>
        </p:sp>
        <p:sp>
          <p:nvSpPr>
            <p:cNvPr id="74" name="Oval 108"/>
            <p:cNvSpPr>
              <a:spLocks noChangeArrowheads="1"/>
            </p:cNvSpPr>
            <p:nvPr/>
          </p:nvSpPr>
          <p:spPr bwMode="auto">
            <a:xfrm>
              <a:off x="12530138" y="9091613"/>
              <a:ext cx="358775" cy="360362"/>
            </a:xfrm>
            <a:prstGeom prst="ellipse">
              <a:avLst/>
            </a:prstGeom>
            <a:noFill/>
            <a:ln w="22225">
              <a:solidFill>
                <a:srgbClr val="800000"/>
              </a:solidFill>
              <a:prstDash val="dash"/>
              <a:round/>
              <a:headEnd/>
              <a:tailEnd/>
            </a:ln>
            <a:effectLst/>
          </p:spPr>
          <p:txBody>
            <a:bodyPr wrap="none" anchor="ctr"/>
            <a:lstStyle/>
            <a:p>
              <a:endParaRPr lang="en-US"/>
            </a:p>
          </p:txBody>
        </p:sp>
        <p:sp>
          <p:nvSpPr>
            <p:cNvPr id="75" name="Oval 109"/>
            <p:cNvSpPr>
              <a:spLocks noChangeArrowheads="1"/>
            </p:cNvSpPr>
            <p:nvPr/>
          </p:nvSpPr>
          <p:spPr bwMode="auto">
            <a:xfrm>
              <a:off x="12746038" y="8731250"/>
              <a:ext cx="287337" cy="287338"/>
            </a:xfrm>
            <a:prstGeom prst="ellipse">
              <a:avLst/>
            </a:prstGeom>
            <a:noFill/>
            <a:ln w="22225">
              <a:solidFill>
                <a:srgbClr val="800000"/>
              </a:solidFill>
              <a:prstDash val="dash"/>
              <a:round/>
              <a:headEnd/>
              <a:tailEnd/>
            </a:ln>
            <a:effectLst/>
          </p:spPr>
          <p:txBody>
            <a:bodyPr wrap="none" anchor="ctr"/>
            <a:lstStyle/>
            <a:p>
              <a:endParaRPr lang="en-US"/>
            </a:p>
          </p:txBody>
        </p:sp>
        <p:sp>
          <p:nvSpPr>
            <p:cNvPr id="76" name="Text Box 110"/>
            <p:cNvSpPr txBox="1">
              <a:spLocks noChangeArrowheads="1"/>
            </p:cNvSpPr>
            <p:nvPr/>
          </p:nvSpPr>
          <p:spPr bwMode="auto">
            <a:xfrm rot="550259">
              <a:off x="11522075" y="9091613"/>
              <a:ext cx="792163" cy="244475"/>
            </a:xfrm>
            <a:prstGeom prst="rect">
              <a:avLst/>
            </a:prstGeom>
            <a:noFill/>
            <a:ln w="9525">
              <a:noFill/>
              <a:miter lim="800000"/>
              <a:headEnd/>
              <a:tailEnd/>
            </a:ln>
            <a:effectLst/>
          </p:spPr>
          <p:txBody>
            <a:bodyPr>
              <a:spAutoFit/>
            </a:bodyPr>
            <a:lstStyle/>
            <a:p>
              <a:pPr defTabSz="1474788">
                <a:spcBef>
                  <a:spcPct val="50000"/>
                </a:spcBef>
              </a:pPr>
              <a:r>
                <a:rPr lang="fa-IR" sz="1000" dirty="0">
                  <a:cs typeface="B Nazanin" pitchFamily="2" charset="-78"/>
                </a:rPr>
                <a:t>خسروی</a:t>
              </a:r>
              <a:endParaRPr lang="en-US" sz="1000" dirty="0">
                <a:cs typeface="B Nazanin" pitchFamily="2" charset="-78"/>
              </a:endParaRPr>
            </a:p>
          </p:txBody>
        </p:sp>
        <p:pic>
          <p:nvPicPr>
            <p:cNvPr id="77" name="Picture 111" descr="PICT0155"/>
            <p:cNvPicPr>
              <a:picLocks noChangeAspect="1" noChangeArrowheads="1"/>
            </p:cNvPicPr>
            <p:nvPr/>
          </p:nvPicPr>
          <p:blipFill>
            <a:blip r:embed="rId9" cstate="print"/>
            <a:srcRect/>
            <a:stretch>
              <a:fillRect/>
            </a:stretch>
          </p:blipFill>
          <p:spPr bwMode="auto">
            <a:xfrm>
              <a:off x="13177838" y="9018588"/>
              <a:ext cx="1152525" cy="863600"/>
            </a:xfrm>
            <a:prstGeom prst="rect">
              <a:avLst/>
            </a:prstGeom>
            <a:noFill/>
            <a:effectLst>
              <a:outerShdw dist="107763" dir="2700000" algn="ctr" rotWithShape="0">
                <a:srgbClr val="808080">
                  <a:alpha val="50000"/>
                </a:srgbClr>
              </a:outerShdw>
            </a:effectLst>
          </p:spPr>
        </p:pic>
        <p:pic>
          <p:nvPicPr>
            <p:cNvPr id="78" name="Picture 112" descr="New Image"/>
            <p:cNvPicPr>
              <a:picLocks noChangeAspect="1" noChangeArrowheads="1"/>
            </p:cNvPicPr>
            <p:nvPr/>
          </p:nvPicPr>
          <p:blipFill>
            <a:blip r:embed="rId10" cstate="print"/>
            <a:srcRect/>
            <a:stretch>
              <a:fillRect/>
            </a:stretch>
          </p:blipFill>
          <p:spPr bwMode="auto">
            <a:xfrm>
              <a:off x="9505950" y="7867650"/>
              <a:ext cx="1390650" cy="962025"/>
            </a:xfrm>
            <a:prstGeom prst="rect">
              <a:avLst/>
            </a:prstGeom>
            <a:noFill/>
            <a:effectLst>
              <a:outerShdw dist="107763" dir="8100000" algn="ctr" rotWithShape="0">
                <a:srgbClr val="808080">
                  <a:alpha val="50000"/>
                </a:srgbClr>
              </a:outerShdw>
            </a:effectLst>
          </p:spPr>
        </p:pic>
        <p:pic>
          <p:nvPicPr>
            <p:cNvPr id="79" name="Picture 116" descr="PICT0179"/>
            <p:cNvPicPr>
              <a:picLocks noChangeAspect="1" noChangeArrowheads="1"/>
            </p:cNvPicPr>
            <p:nvPr/>
          </p:nvPicPr>
          <p:blipFill>
            <a:blip r:embed="rId11" cstate="print"/>
            <a:srcRect/>
            <a:stretch>
              <a:fillRect/>
            </a:stretch>
          </p:blipFill>
          <p:spPr bwMode="auto">
            <a:xfrm>
              <a:off x="13177838" y="7939088"/>
              <a:ext cx="1152525" cy="865187"/>
            </a:xfrm>
            <a:prstGeom prst="rect">
              <a:avLst/>
            </a:prstGeom>
            <a:noFill/>
            <a:effectLst>
              <a:outerShdw dist="107763" dir="2700000" algn="ctr" rotWithShape="0">
                <a:srgbClr val="808080">
                  <a:alpha val="50000"/>
                </a:srgbClr>
              </a:outerShdw>
            </a:effectLst>
          </p:spPr>
        </p:pic>
        <p:pic>
          <p:nvPicPr>
            <p:cNvPr id="80" name="Picture 117" descr="PICT0244"/>
            <p:cNvPicPr>
              <a:picLocks noChangeAspect="1" noChangeArrowheads="1"/>
            </p:cNvPicPr>
            <p:nvPr/>
          </p:nvPicPr>
          <p:blipFill>
            <a:blip r:embed="rId12" cstate="print"/>
            <a:srcRect/>
            <a:stretch>
              <a:fillRect/>
            </a:stretch>
          </p:blipFill>
          <p:spPr bwMode="auto">
            <a:xfrm>
              <a:off x="9577388" y="8947150"/>
              <a:ext cx="1295400" cy="973138"/>
            </a:xfrm>
            <a:prstGeom prst="rect">
              <a:avLst/>
            </a:prstGeom>
            <a:noFill/>
            <a:effectLst>
              <a:outerShdw dist="107763" dir="8100000" algn="ctr" rotWithShape="0">
                <a:srgbClr val="808080">
                  <a:alpha val="50000"/>
                </a:srgbClr>
              </a:outerShdw>
            </a:effectLst>
          </p:spPr>
        </p:pic>
        <p:sp>
          <p:nvSpPr>
            <p:cNvPr id="81" name="AutoShape 118"/>
            <p:cNvSpPr>
              <a:spLocks noChangeArrowheads="1"/>
            </p:cNvSpPr>
            <p:nvPr/>
          </p:nvSpPr>
          <p:spPr bwMode="auto">
            <a:xfrm rot="7991475">
              <a:off x="10862469" y="9135269"/>
              <a:ext cx="287338" cy="2159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12700">
              <a:solidFill>
                <a:srgbClr val="800000"/>
              </a:solidFill>
              <a:miter lim="800000"/>
              <a:headEnd/>
              <a:tailEnd/>
            </a:ln>
            <a:effectLst/>
          </p:spPr>
          <p:txBody>
            <a:bodyPr wrap="none" anchor="ctr"/>
            <a:lstStyle/>
            <a:p>
              <a:endParaRPr lang="en-US"/>
            </a:p>
          </p:txBody>
        </p:sp>
        <p:sp>
          <p:nvSpPr>
            <p:cNvPr id="82" name="AutoShape 119"/>
            <p:cNvSpPr>
              <a:spLocks noChangeArrowheads="1"/>
            </p:cNvSpPr>
            <p:nvPr/>
          </p:nvSpPr>
          <p:spPr bwMode="auto">
            <a:xfrm rot="10800000">
              <a:off x="10874375" y="8191500"/>
              <a:ext cx="503238" cy="2159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12700">
              <a:solidFill>
                <a:srgbClr val="800000"/>
              </a:solidFill>
              <a:miter lim="800000"/>
              <a:headEnd/>
              <a:tailEnd/>
            </a:ln>
            <a:effectLst/>
          </p:spPr>
          <p:txBody>
            <a:bodyPr wrap="none" anchor="ctr"/>
            <a:lstStyle/>
            <a:p>
              <a:endParaRPr lang="en-US"/>
            </a:p>
          </p:txBody>
        </p:sp>
        <p:sp>
          <p:nvSpPr>
            <p:cNvPr id="83" name="AutoShape 120"/>
            <p:cNvSpPr>
              <a:spLocks noChangeArrowheads="1"/>
            </p:cNvSpPr>
            <p:nvPr/>
          </p:nvSpPr>
          <p:spPr bwMode="auto">
            <a:xfrm rot="1025655">
              <a:off x="12817475" y="9450388"/>
              <a:ext cx="287338" cy="2159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12700">
              <a:solidFill>
                <a:srgbClr val="800000"/>
              </a:solidFill>
              <a:miter lim="800000"/>
              <a:headEnd/>
              <a:tailEnd/>
            </a:ln>
            <a:effectLst/>
          </p:spPr>
          <p:txBody>
            <a:bodyPr wrap="none" anchor="ctr"/>
            <a:lstStyle/>
            <a:p>
              <a:endParaRPr lang="en-US"/>
            </a:p>
          </p:txBody>
        </p:sp>
        <p:sp>
          <p:nvSpPr>
            <p:cNvPr id="84" name="AutoShape 121"/>
            <p:cNvSpPr>
              <a:spLocks noChangeArrowheads="1"/>
            </p:cNvSpPr>
            <p:nvPr/>
          </p:nvSpPr>
          <p:spPr bwMode="auto">
            <a:xfrm rot="18734431">
              <a:off x="12891294" y="8441532"/>
              <a:ext cx="287337" cy="2159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12700">
              <a:solidFill>
                <a:srgbClr val="800000"/>
              </a:solidFill>
              <a:miter lim="800000"/>
              <a:headEnd/>
              <a:tailEnd/>
            </a:ln>
            <a:effectLst/>
          </p:spPr>
          <p:txBody>
            <a:bodyPr wrap="none" anchor="ctr"/>
            <a:lstStyle/>
            <a:p>
              <a:endParaRPr lang="en-US"/>
            </a:p>
          </p:txBody>
        </p:sp>
      </p:grpSp>
      <p:sp>
        <p:nvSpPr>
          <p:cNvPr id="89" name="TextBox 88"/>
          <p:cNvSpPr txBox="1"/>
          <p:nvPr/>
        </p:nvSpPr>
        <p:spPr>
          <a:xfrm>
            <a:off x="5867400" y="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راه</a:t>
            </a:r>
            <a:endParaRPr lang="en-US" sz="2800" dirty="0">
              <a:solidFill>
                <a:schemeClr val="bg1"/>
              </a:solidFill>
              <a:cs typeface="B Kamran Outline" pitchFamily="2" charset="-78"/>
            </a:endParaRPr>
          </a:p>
        </p:txBody>
      </p:sp>
      <p:sp>
        <p:nvSpPr>
          <p:cNvPr id="90" name="TextBox 89"/>
          <p:cNvSpPr txBox="1"/>
          <p:nvPr/>
        </p:nvSpPr>
        <p:spPr>
          <a:xfrm>
            <a:off x="2667000" y="625858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گره</a:t>
            </a:r>
            <a:endParaRPr lang="en-US" sz="2800" dirty="0">
              <a:solidFill>
                <a:schemeClr val="bg1"/>
              </a:solidFill>
              <a:cs typeface="B Kamran Outline" pitchFamily="2" charset="-78"/>
            </a:endParaRPr>
          </a:p>
        </p:txBody>
      </p:sp>
      <p:pic>
        <p:nvPicPr>
          <p:cNvPr id="33" name="Picture 3" descr="J:\picNazi\uyu.jpg"/>
          <p:cNvPicPr>
            <a:picLocks noChangeAspect="1" noChangeArrowheads="1"/>
          </p:cNvPicPr>
          <p:nvPr/>
        </p:nvPicPr>
        <p:blipFill>
          <a:blip r:embed="rId13">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1371600" y="3352800"/>
            <a:ext cx="4419600" cy="350520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3657600" y="304800"/>
            <a:ext cx="5181600" cy="3962400"/>
          </a:xfrm>
          <a:prstGeom prst="rect">
            <a:avLst/>
          </a:prstGeom>
          <a:noFill/>
          <a:ln>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28"/>
          <p:cNvGrpSpPr/>
          <p:nvPr/>
        </p:nvGrpSpPr>
        <p:grpSpPr>
          <a:xfrm>
            <a:off x="2743200" y="381000"/>
            <a:ext cx="6096000" cy="4038600"/>
            <a:chOff x="3457575" y="1962150"/>
            <a:chExt cx="5686425" cy="3455988"/>
          </a:xfrm>
        </p:grpSpPr>
        <p:pic>
          <p:nvPicPr>
            <p:cNvPr id="30" name="Picture 69" descr="moblemannnnnnnnnnn"/>
            <p:cNvPicPr>
              <a:picLocks noChangeAspect="1" noChangeArrowheads="1"/>
            </p:cNvPicPr>
            <p:nvPr/>
          </p:nvPicPr>
          <p:blipFill>
            <a:blip r:embed="rId3" cstate="print"/>
            <a:srcRect/>
            <a:stretch>
              <a:fillRect/>
            </a:stretch>
          </p:blipFill>
          <p:spPr bwMode="auto">
            <a:xfrm>
              <a:off x="5113338" y="2992438"/>
              <a:ext cx="2232025" cy="1916112"/>
            </a:xfrm>
            <a:prstGeom prst="rect">
              <a:avLst/>
            </a:prstGeom>
            <a:noFill/>
          </p:spPr>
        </p:pic>
        <p:pic>
          <p:nvPicPr>
            <p:cNvPr id="31" name="Picture 53" descr="PICT0150"/>
            <p:cNvPicPr>
              <a:picLocks noChangeAspect="1" noChangeArrowheads="1"/>
            </p:cNvPicPr>
            <p:nvPr/>
          </p:nvPicPr>
          <p:blipFill>
            <a:blip r:embed="rId4" cstate="print"/>
            <a:srcRect/>
            <a:stretch>
              <a:fillRect/>
            </a:stretch>
          </p:blipFill>
          <p:spPr bwMode="auto">
            <a:xfrm>
              <a:off x="3457575" y="3617913"/>
              <a:ext cx="1509713" cy="1131887"/>
            </a:xfrm>
            <a:prstGeom prst="rect">
              <a:avLst/>
            </a:prstGeom>
            <a:noFill/>
            <a:effectLst>
              <a:outerShdw dist="107763" dir="8100000" algn="ctr" rotWithShape="0">
                <a:srgbClr val="808080">
                  <a:alpha val="50000"/>
                </a:srgbClr>
              </a:outerShdw>
            </a:effectLst>
          </p:spPr>
        </p:pic>
        <p:pic>
          <p:nvPicPr>
            <p:cNvPr id="32" name="Picture 54" descr="PICT0169"/>
            <p:cNvPicPr>
              <a:picLocks noChangeAspect="1" noChangeArrowheads="1"/>
            </p:cNvPicPr>
            <p:nvPr/>
          </p:nvPicPr>
          <p:blipFill>
            <a:blip r:embed="rId5" cstate="print"/>
            <a:srcRect/>
            <a:stretch>
              <a:fillRect/>
            </a:stretch>
          </p:blipFill>
          <p:spPr bwMode="auto">
            <a:xfrm>
              <a:off x="6697663" y="2268538"/>
              <a:ext cx="1579562" cy="1185862"/>
            </a:xfrm>
            <a:prstGeom prst="rect">
              <a:avLst/>
            </a:prstGeom>
            <a:noFill/>
            <a:effectLst>
              <a:outerShdw dist="107763" dir="18900000" algn="ctr" rotWithShape="0">
                <a:srgbClr val="808080">
                  <a:alpha val="50000"/>
                </a:srgbClr>
              </a:outerShdw>
            </a:effectLst>
          </p:spPr>
        </p:pic>
        <p:pic>
          <p:nvPicPr>
            <p:cNvPr id="33" name="Picture 59" descr="PICT0244"/>
            <p:cNvPicPr>
              <a:picLocks noChangeAspect="1" noChangeArrowheads="1"/>
            </p:cNvPicPr>
            <p:nvPr/>
          </p:nvPicPr>
          <p:blipFill>
            <a:blip r:embed="rId6" cstate="print"/>
            <a:srcRect/>
            <a:stretch>
              <a:fillRect/>
            </a:stretch>
          </p:blipFill>
          <p:spPr bwMode="auto">
            <a:xfrm>
              <a:off x="6624638" y="4410075"/>
              <a:ext cx="1296987" cy="1008063"/>
            </a:xfrm>
            <a:prstGeom prst="rect">
              <a:avLst/>
            </a:prstGeom>
            <a:noFill/>
            <a:effectLst>
              <a:outerShdw dist="107763" dir="2700000" algn="ctr" rotWithShape="0">
                <a:srgbClr val="808080">
                  <a:alpha val="50000"/>
                </a:srgbClr>
              </a:outerShdw>
            </a:effectLst>
          </p:spPr>
        </p:pic>
        <p:sp>
          <p:nvSpPr>
            <p:cNvPr id="34" name="AutoShape 73"/>
            <p:cNvSpPr>
              <a:spLocks noChangeArrowheads="1"/>
            </p:cNvSpPr>
            <p:nvPr/>
          </p:nvSpPr>
          <p:spPr bwMode="auto">
            <a:xfrm>
              <a:off x="6697663" y="3690938"/>
              <a:ext cx="144462" cy="142875"/>
            </a:xfrm>
            <a:prstGeom prst="star5">
              <a:avLst/>
            </a:prstGeom>
            <a:solidFill>
              <a:srgbClr val="FF99CC"/>
            </a:solidFill>
            <a:ln w="9525">
              <a:solidFill>
                <a:schemeClr val="tx1"/>
              </a:solidFill>
              <a:miter lim="800000"/>
              <a:headEnd/>
              <a:tailEnd/>
            </a:ln>
            <a:effectLst/>
          </p:spPr>
          <p:txBody>
            <a:bodyPr wrap="none" anchor="ctr"/>
            <a:lstStyle/>
            <a:p>
              <a:endParaRPr lang="en-US"/>
            </a:p>
          </p:txBody>
        </p:sp>
        <p:sp>
          <p:nvSpPr>
            <p:cNvPr id="35" name="AutoShape 74"/>
            <p:cNvSpPr>
              <a:spLocks noChangeArrowheads="1"/>
            </p:cNvSpPr>
            <p:nvPr/>
          </p:nvSpPr>
          <p:spPr bwMode="auto">
            <a:xfrm>
              <a:off x="5184775" y="3833813"/>
              <a:ext cx="144463" cy="142875"/>
            </a:xfrm>
            <a:prstGeom prst="star5">
              <a:avLst/>
            </a:prstGeom>
            <a:solidFill>
              <a:srgbClr val="FF99CC"/>
            </a:solidFill>
            <a:ln w="9525">
              <a:solidFill>
                <a:schemeClr val="tx1"/>
              </a:solidFill>
              <a:miter lim="800000"/>
              <a:headEnd/>
              <a:tailEnd/>
            </a:ln>
            <a:effectLst/>
          </p:spPr>
          <p:txBody>
            <a:bodyPr wrap="none" anchor="ctr"/>
            <a:lstStyle/>
            <a:p>
              <a:endParaRPr lang="en-US"/>
            </a:p>
          </p:txBody>
        </p:sp>
        <p:sp>
          <p:nvSpPr>
            <p:cNvPr id="36" name="AutoShape 75"/>
            <p:cNvSpPr>
              <a:spLocks noChangeArrowheads="1"/>
            </p:cNvSpPr>
            <p:nvPr/>
          </p:nvSpPr>
          <p:spPr bwMode="auto">
            <a:xfrm>
              <a:off x="6408738" y="4194175"/>
              <a:ext cx="144462" cy="142875"/>
            </a:xfrm>
            <a:prstGeom prst="star5">
              <a:avLst/>
            </a:prstGeom>
            <a:solidFill>
              <a:srgbClr val="FF99CC"/>
            </a:solidFill>
            <a:ln w="9525">
              <a:solidFill>
                <a:schemeClr val="tx1"/>
              </a:solidFill>
              <a:miter lim="800000"/>
              <a:headEnd/>
              <a:tailEnd/>
            </a:ln>
            <a:effectLst/>
          </p:spPr>
          <p:txBody>
            <a:bodyPr wrap="none" anchor="ctr"/>
            <a:lstStyle/>
            <a:p>
              <a:endParaRPr lang="en-US"/>
            </a:p>
          </p:txBody>
        </p:sp>
        <p:sp>
          <p:nvSpPr>
            <p:cNvPr id="37" name="AutoShape 77"/>
            <p:cNvSpPr>
              <a:spLocks noChangeArrowheads="1"/>
            </p:cNvSpPr>
            <p:nvPr/>
          </p:nvSpPr>
          <p:spPr bwMode="auto">
            <a:xfrm>
              <a:off x="4752975" y="3330575"/>
              <a:ext cx="576263" cy="504825"/>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799 w 21600"/>
                <a:gd name="T5" fmla="*/ 0 h 21600"/>
                <a:gd name="T6" fmla="*/ 2700 w 21600"/>
                <a:gd name="T7" fmla="*/ 10800 h 21600"/>
                <a:gd name="T8" fmla="*/ 10799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19050">
              <a:solidFill>
                <a:srgbClr val="800000"/>
              </a:solidFill>
              <a:miter lim="800000"/>
              <a:headEnd/>
              <a:tailEnd/>
            </a:ln>
            <a:effectLst/>
          </p:spPr>
          <p:txBody>
            <a:bodyPr wrap="none" anchor="ctr"/>
            <a:lstStyle/>
            <a:p>
              <a:endParaRPr lang="en-US"/>
            </a:p>
          </p:txBody>
        </p:sp>
        <p:sp>
          <p:nvSpPr>
            <p:cNvPr id="38" name="AutoShape 79"/>
            <p:cNvSpPr>
              <a:spLocks noChangeArrowheads="1"/>
            </p:cNvSpPr>
            <p:nvPr/>
          </p:nvSpPr>
          <p:spPr bwMode="auto">
            <a:xfrm>
              <a:off x="6553200" y="3978275"/>
              <a:ext cx="576263" cy="504825"/>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799 w 21600"/>
                <a:gd name="T5" fmla="*/ 0 h 21600"/>
                <a:gd name="T6" fmla="*/ 2700 w 21600"/>
                <a:gd name="T7" fmla="*/ 10800 h 21600"/>
                <a:gd name="T8" fmla="*/ 10799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19050">
              <a:solidFill>
                <a:srgbClr val="800000"/>
              </a:solidFill>
              <a:miter lim="800000"/>
              <a:headEnd/>
              <a:tailEnd/>
            </a:ln>
            <a:effectLst/>
          </p:spPr>
          <p:txBody>
            <a:bodyPr wrap="none" anchor="ctr"/>
            <a:lstStyle/>
            <a:p>
              <a:endParaRPr lang="en-US"/>
            </a:p>
          </p:txBody>
        </p:sp>
        <p:sp>
          <p:nvSpPr>
            <p:cNvPr id="39" name="AutoShape 80"/>
            <p:cNvSpPr>
              <a:spLocks noChangeArrowheads="1"/>
            </p:cNvSpPr>
            <p:nvPr/>
          </p:nvSpPr>
          <p:spPr bwMode="auto">
            <a:xfrm rot="13880095">
              <a:off x="6588919" y="3150394"/>
              <a:ext cx="576263" cy="504825"/>
            </a:xfrm>
            <a:custGeom>
              <a:avLst/>
              <a:gdLst>
                <a:gd name="G0" fmla="+- 0 0 0"/>
                <a:gd name="G1" fmla="+- -8550765 0 0"/>
                <a:gd name="G2" fmla="+- 0 0 -8550765"/>
                <a:gd name="G3" fmla="+- 10800 0 0"/>
                <a:gd name="G4" fmla="+- 0 0 0"/>
                <a:gd name="T0" fmla="*/ 360 256 1"/>
                <a:gd name="T1" fmla="*/ 0 256 1"/>
                <a:gd name="G5" fmla="+- G2 T0 T1"/>
                <a:gd name="G6" fmla="?: G2 G2 G5"/>
                <a:gd name="G7" fmla="+- 0 0 G6"/>
                <a:gd name="G8" fmla="+- 5400 0 0"/>
                <a:gd name="G9" fmla="+- 0 0 -8550765"/>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8550765"/>
                <a:gd name="G36" fmla="sin G34 -8550765"/>
                <a:gd name="G37" fmla="+/ -8550765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5323 w 21600"/>
                <a:gd name="T5" fmla="*/ 993 h 21600"/>
                <a:gd name="T6" fmla="*/ 5542 w 21600"/>
                <a:gd name="T7" fmla="*/ 4638 h 21600"/>
                <a:gd name="T8" fmla="*/ 13061 w 21600"/>
                <a:gd name="T9" fmla="*/ 5896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9515" y="5399"/>
                    <a:pt x="8272" y="5858"/>
                    <a:pt x="7294" y="6692"/>
                  </a:cubicBezTo>
                  <a:lnTo>
                    <a:pt x="3789" y="2584"/>
                  </a:lnTo>
                  <a:cubicBezTo>
                    <a:pt x="5744" y="916"/>
                    <a:pt x="8230"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19050">
              <a:solidFill>
                <a:srgbClr val="800000"/>
              </a:solidFill>
              <a:miter lim="800000"/>
              <a:headEnd/>
              <a:tailEnd/>
            </a:ln>
            <a:effectLst/>
          </p:spPr>
          <p:txBody>
            <a:bodyPr wrap="none" anchor="ctr"/>
            <a:lstStyle/>
            <a:p>
              <a:endParaRPr lang="en-US"/>
            </a:p>
          </p:txBody>
        </p:sp>
        <p:sp>
          <p:nvSpPr>
            <p:cNvPr id="40" name="Oval 81"/>
            <p:cNvSpPr>
              <a:spLocks noChangeArrowheads="1"/>
            </p:cNvSpPr>
            <p:nvPr/>
          </p:nvSpPr>
          <p:spPr bwMode="auto">
            <a:xfrm>
              <a:off x="4032250" y="3978275"/>
              <a:ext cx="360363" cy="360363"/>
            </a:xfrm>
            <a:prstGeom prst="ellipse">
              <a:avLst/>
            </a:prstGeom>
            <a:noFill/>
            <a:ln w="15875">
              <a:solidFill>
                <a:srgbClr val="FF0000"/>
              </a:solidFill>
              <a:prstDash val="sysDot"/>
              <a:round/>
              <a:headEnd/>
              <a:tailEnd/>
            </a:ln>
            <a:effectLst/>
          </p:spPr>
          <p:txBody>
            <a:bodyPr wrap="none" anchor="ctr"/>
            <a:lstStyle/>
            <a:p>
              <a:endParaRPr lang="en-US"/>
            </a:p>
          </p:txBody>
        </p:sp>
        <p:sp>
          <p:nvSpPr>
            <p:cNvPr id="41" name="Oval 82"/>
            <p:cNvSpPr>
              <a:spLocks noChangeArrowheads="1"/>
            </p:cNvSpPr>
            <p:nvPr/>
          </p:nvSpPr>
          <p:spPr bwMode="auto">
            <a:xfrm>
              <a:off x="6769100" y="2393950"/>
              <a:ext cx="647700" cy="649288"/>
            </a:xfrm>
            <a:prstGeom prst="ellipse">
              <a:avLst/>
            </a:prstGeom>
            <a:noFill/>
            <a:ln w="15875">
              <a:solidFill>
                <a:srgbClr val="FF0000"/>
              </a:solidFill>
              <a:prstDash val="sysDot"/>
              <a:round/>
              <a:headEnd/>
              <a:tailEnd/>
            </a:ln>
            <a:effectLst/>
          </p:spPr>
          <p:txBody>
            <a:bodyPr wrap="none" anchor="ctr"/>
            <a:lstStyle/>
            <a:p>
              <a:endParaRPr lang="en-US"/>
            </a:p>
          </p:txBody>
        </p:sp>
        <p:sp>
          <p:nvSpPr>
            <p:cNvPr id="42" name="Oval 83"/>
            <p:cNvSpPr>
              <a:spLocks noChangeArrowheads="1"/>
            </p:cNvSpPr>
            <p:nvPr/>
          </p:nvSpPr>
          <p:spPr bwMode="auto">
            <a:xfrm>
              <a:off x="7129463" y="4699000"/>
              <a:ext cx="360362" cy="358775"/>
            </a:xfrm>
            <a:prstGeom prst="ellipse">
              <a:avLst/>
            </a:prstGeom>
            <a:noFill/>
            <a:ln w="15875">
              <a:solidFill>
                <a:srgbClr val="FF0000"/>
              </a:solidFill>
              <a:prstDash val="sysDot"/>
              <a:round/>
              <a:headEnd/>
              <a:tailEnd/>
            </a:ln>
            <a:effectLst/>
          </p:spPr>
          <p:txBody>
            <a:bodyPr wrap="none" anchor="ctr"/>
            <a:lstStyle/>
            <a:p>
              <a:endParaRPr lang="en-US"/>
            </a:p>
          </p:txBody>
        </p:sp>
        <p:pic>
          <p:nvPicPr>
            <p:cNvPr id="43" name="Picture 113" descr="PICT0179"/>
            <p:cNvPicPr>
              <a:picLocks noChangeAspect="1" noChangeArrowheads="1"/>
            </p:cNvPicPr>
            <p:nvPr/>
          </p:nvPicPr>
          <p:blipFill>
            <a:blip r:embed="rId7" cstate="print"/>
            <a:srcRect/>
            <a:stretch>
              <a:fillRect/>
            </a:stretch>
          </p:blipFill>
          <p:spPr bwMode="auto">
            <a:xfrm>
              <a:off x="7993063" y="3617913"/>
              <a:ext cx="1150937" cy="863600"/>
            </a:xfrm>
            <a:prstGeom prst="rect">
              <a:avLst/>
            </a:prstGeom>
            <a:noFill/>
            <a:effectLst>
              <a:outerShdw dist="107763" dir="18900000" algn="ctr" rotWithShape="0">
                <a:srgbClr val="808080">
                  <a:alpha val="50000"/>
                </a:srgbClr>
              </a:outerShdw>
            </a:effectLst>
          </p:spPr>
        </p:pic>
        <p:sp>
          <p:nvSpPr>
            <p:cNvPr id="44" name="AutoShape 115"/>
            <p:cNvSpPr>
              <a:spLocks noChangeArrowheads="1"/>
            </p:cNvSpPr>
            <p:nvPr/>
          </p:nvSpPr>
          <p:spPr bwMode="auto">
            <a:xfrm rot="16836358">
              <a:off x="7325518" y="3621882"/>
              <a:ext cx="576263" cy="577850"/>
            </a:xfrm>
            <a:custGeom>
              <a:avLst/>
              <a:gdLst>
                <a:gd name="G0" fmla="+- 2576953 0 0"/>
                <a:gd name="G1" fmla="+- -7880715 0 0"/>
                <a:gd name="G2" fmla="+- 2576953 0 -7880715"/>
                <a:gd name="G3" fmla="+- 10800 0 0"/>
                <a:gd name="G4" fmla="+- 0 0 2576953"/>
                <a:gd name="T0" fmla="*/ 360 256 1"/>
                <a:gd name="T1" fmla="*/ 0 256 1"/>
                <a:gd name="G5" fmla="+- G2 T0 T1"/>
                <a:gd name="G6" fmla="?: G2 G2 G5"/>
                <a:gd name="G7" fmla="+- 0 0 G6"/>
                <a:gd name="G8" fmla="+- 6088 0 0"/>
                <a:gd name="G9" fmla="+- 0 0 -7880715"/>
                <a:gd name="G10" fmla="+- 6088 0 2700"/>
                <a:gd name="G11" fmla="cos G10 2576953"/>
                <a:gd name="G12" fmla="sin G10 2576953"/>
                <a:gd name="G13" fmla="cos 13500 2576953"/>
                <a:gd name="G14" fmla="sin 13500 2576953"/>
                <a:gd name="G15" fmla="+- G11 10800 0"/>
                <a:gd name="G16" fmla="+- G12 10800 0"/>
                <a:gd name="G17" fmla="+- G13 10800 0"/>
                <a:gd name="G18" fmla="+- G14 10800 0"/>
                <a:gd name="G19" fmla="*/ 6088 1 2"/>
                <a:gd name="G20" fmla="+- G19 5400 0"/>
                <a:gd name="G21" fmla="cos G20 2576953"/>
                <a:gd name="G22" fmla="sin G20 2576953"/>
                <a:gd name="G23" fmla="+- G21 10800 0"/>
                <a:gd name="G24" fmla="+- G12 G23 G22"/>
                <a:gd name="G25" fmla="+- G22 G23 G11"/>
                <a:gd name="G26" fmla="cos 10800 2576953"/>
                <a:gd name="G27" fmla="sin 10800 2576953"/>
                <a:gd name="G28" fmla="cos 6088 2576953"/>
                <a:gd name="G29" fmla="sin 6088 2576953"/>
                <a:gd name="G30" fmla="+- G26 10800 0"/>
                <a:gd name="G31" fmla="+- G27 10800 0"/>
                <a:gd name="G32" fmla="+- G28 10800 0"/>
                <a:gd name="G33" fmla="+- G29 10800 0"/>
                <a:gd name="G34" fmla="+- G19 5400 0"/>
                <a:gd name="G35" fmla="cos G34 -7880715"/>
                <a:gd name="G36" fmla="sin G34 -7880715"/>
                <a:gd name="G37" fmla="+/ -7880715 2576953 2"/>
                <a:gd name="T2" fmla="*/ 180 256 1"/>
                <a:gd name="T3" fmla="*/ 0 256 1"/>
                <a:gd name="G38" fmla="+- G37 T2 T3"/>
                <a:gd name="G39" fmla="?: G2 G37 G38"/>
                <a:gd name="G40" fmla="cos 10800 G39"/>
                <a:gd name="G41" fmla="sin 10800 G39"/>
                <a:gd name="G42" fmla="cos 6088 G39"/>
                <a:gd name="G43" fmla="sin 6088 G39"/>
                <a:gd name="G44" fmla="+- G40 10800 0"/>
                <a:gd name="G45" fmla="+- G41 10800 0"/>
                <a:gd name="G46" fmla="+- G42 10800 0"/>
                <a:gd name="G47" fmla="+- G43 10800 0"/>
                <a:gd name="G48" fmla="+- G35 10800 0"/>
                <a:gd name="G49" fmla="+- G36 10800 0"/>
                <a:gd name="T4" fmla="*/ 19016 w 21600"/>
                <a:gd name="T5" fmla="*/ 3791 h 21600"/>
                <a:gd name="T6" fmla="*/ 6546 w 21600"/>
                <a:gd name="T7" fmla="*/ 3505 h 21600"/>
                <a:gd name="T8" fmla="*/ 15431 w 21600"/>
                <a:gd name="T9" fmla="*/ 6849 h 21600"/>
                <a:gd name="T10" fmla="*/ 21243 w 21600"/>
                <a:gd name="T11" fmla="*/ 19354 h 21600"/>
                <a:gd name="T12" fmla="*/ 14128 w 21600"/>
                <a:gd name="T13" fmla="*/ 20062 h 21600"/>
                <a:gd name="T14" fmla="*/ 13420 w 21600"/>
                <a:gd name="T15" fmla="*/ 12946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509" y="14657"/>
                  </a:moveTo>
                  <a:cubicBezTo>
                    <a:pt x="16400" y="13569"/>
                    <a:pt x="16888" y="12206"/>
                    <a:pt x="16888" y="10800"/>
                  </a:cubicBezTo>
                  <a:cubicBezTo>
                    <a:pt x="16888" y="7437"/>
                    <a:pt x="14162" y="4712"/>
                    <a:pt x="10800" y="4712"/>
                  </a:cubicBezTo>
                  <a:cubicBezTo>
                    <a:pt x="9722" y="4711"/>
                    <a:pt x="8663" y="4998"/>
                    <a:pt x="7733" y="5540"/>
                  </a:cubicBezTo>
                  <a:lnTo>
                    <a:pt x="5359" y="1470"/>
                  </a:lnTo>
                  <a:cubicBezTo>
                    <a:pt x="7010" y="507"/>
                    <a:pt x="8888" y="-1"/>
                    <a:pt x="10800" y="0"/>
                  </a:cubicBezTo>
                  <a:cubicBezTo>
                    <a:pt x="16764" y="0"/>
                    <a:pt x="21600" y="4835"/>
                    <a:pt x="21600" y="10800"/>
                  </a:cubicBezTo>
                  <a:cubicBezTo>
                    <a:pt x="21600" y="13295"/>
                    <a:pt x="20736" y="15713"/>
                    <a:pt x="19154" y="17643"/>
                  </a:cubicBezTo>
                  <a:lnTo>
                    <a:pt x="21243" y="19354"/>
                  </a:lnTo>
                  <a:lnTo>
                    <a:pt x="14128" y="20062"/>
                  </a:lnTo>
                  <a:lnTo>
                    <a:pt x="13420" y="12946"/>
                  </a:lnTo>
                  <a:lnTo>
                    <a:pt x="15509" y="14657"/>
                  </a:lnTo>
                  <a:close/>
                </a:path>
              </a:pathLst>
            </a:custGeom>
            <a:noFill/>
            <a:ln w="19050">
              <a:solidFill>
                <a:srgbClr val="800000"/>
              </a:solidFill>
              <a:miter lim="800000"/>
              <a:headEnd/>
              <a:tailEnd/>
            </a:ln>
            <a:effectLst/>
          </p:spPr>
          <p:txBody>
            <a:bodyPr wrap="none" anchor="ctr"/>
            <a:lstStyle/>
            <a:p>
              <a:endParaRPr lang="en-US"/>
            </a:p>
          </p:txBody>
        </p:sp>
        <p:sp>
          <p:nvSpPr>
            <p:cNvPr id="45" name="Oval 122"/>
            <p:cNvSpPr>
              <a:spLocks noChangeArrowheads="1"/>
            </p:cNvSpPr>
            <p:nvPr/>
          </p:nvSpPr>
          <p:spPr bwMode="auto">
            <a:xfrm>
              <a:off x="8424863" y="3762375"/>
              <a:ext cx="433387" cy="431800"/>
            </a:xfrm>
            <a:prstGeom prst="ellipse">
              <a:avLst/>
            </a:prstGeom>
            <a:noFill/>
            <a:ln w="15875">
              <a:solidFill>
                <a:srgbClr val="FF0000"/>
              </a:solidFill>
              <a:prstDash val="sysDot"/>
              <a:round/>
              <a:headEnd/>
              <a:tailEnd/>
            </a:ln>
            <a:effectLst/>
          </p:spPr>
          <p:txBody>
            <a:bodyPr wrap="none" anchor="ctr"/>
            <a:lstStyle/>
            <a:p>
              <a:endParaRPr lang="en-US"/>
            </a:p>
          </p:txBody>
        </p:sp>
        <p:pic>
          <p:nvPicPr>
            <p:cNvPr id="46" name="Picture 123" descr="PICT0176"/>
            <p:cNvPicPr>
              <a:picLocks noChangeAspect="1" noChangeArrowheads="1"/>
            </p:cNvPicPr>
            <p:nvPr/>
          </p:nvPicPr>
          <p:blipFill>
            <a:blip r:embed="rId8" cstate="print"/>
            <a:srcRect/>
            <a:stretch>
              <a:fillRect/>
            </a:stretch>
          </p:blipFill>
          <p:spPr bwMode="auto">
            <a:xfrm>
              <a:off x="3960813" y="1962150"/>
              <a:ext cx="1584325" cy="1187450"/>
            </a:xfrm>
            <a:prstGeom prst="rect">
              <a:avLst/>
            </a:prstGeom>
            <a:noFill/>
            <a:effectLst>
              <a:outerShdw dist="107763" dir="8100000" algn="ctr" rotWithShape="0">
                <a:srgbClr val="808080">
                  <a:alpha val="50000"/>
                </a:srgbClr>
              </a:outerShdw>
            </a:effectLst>
          </p:spPr>
        </p:pic>
        <p:sp>
          <p:nvSpPr>
            <p:cNvPr id="47" name="AutoShape 124"/>
            <p:cNvSpPr>
              <a:spLocks noChangeArrowheads="1"/>
            </p:cNvSpPr>
            <p:nvPr/>
          </p:nvSpPr>
          <p:spPr bwMode="auto">
            <a:xfrm>
              <a:off x="6481763" y="3546475"/>
              <a:ext cx="144462" cy="142875"/>
            </a:xfrm>
            <a:prstGeom prst="star5">
              <a:avLst/>
            </a:prstGeom>
            <a:solidFill>
              <a:srgbClr val="FF99CC"/>
            </a:solidFill>
            <a:ln w="9525">
              <a:solidFill>
                <a:schemeClr val="tx1"/>
              </a:solidFill>
              <a:miter lim="800000"/>
              <a:headEnd/>
              <a:tailEnd/>
            </a:ln>
            <a:effectLst/>
          </p:spPr>
          <p:txBody>
            <a:bodyPr wrap="none" anchor="ctr"/>
            <a:lstStyle/>
            <a:p>
              <a:endParaRPr lang="en-US"/>
            </a:p>
          </p:txBody>
        </p:sp>
        <p:sp>
          <p:nvSpPr>
            <p:cNvPr id="48" name="AutoShape 126"/>
            <p:cNvSpPr>
              <a:spLocks noChangeArrowheads="1"/>
            </p:cNvSpPr>
            <p:nvPr/>
          </p:nvSpPr>
          <p:spPr bwMode="auto">
            <a:xfrm rot="13012194">
              <a:off x="5659438" y="2840038"/>
              <a:ext cx="1008062" cy="360362"/>
            </a:xfrm>
            <a:prstGeom prst="curvedUpArrow">
              <a:avLst>
                <a:gd name="adj1" fmla="val 55947"/>
                <a:gd name="adj2" fmla="val 111894"/>
                <a:gd name="adj3" fmla="val 33333"/>
              </a:avLst>
            </a:prstGeom>
            <a:noFill/>
            <a:ln w="25400">
              <a:solidFill>
                <a:srgbClr val="800000"/>
              </a:solidFill>
              <a:miter lim="800000"/>
              <a:headEnd/>
              <a:tailEnd/>
            </a:ln>
            <a:effectLst/>
          </p:spPr>
          <p:txBody>
            <a:bodyPr wrap="none" anchor="ctr"/>
            <a:lstStyle/>
            <a:p>
              <a:endParaRPr lang="en-US"/>
            </a:p>
          </p:txBody>
        </p:sp>
        <p:sp>
          <p:nvSpPr>
            <p:cNvPr id="49" name="Oval 128"/>
            <p:cNvSpPr>
              <a:spLocks noChangeArrowheads="1"/>
            </p:cNvSpPr>
            <p:nvPr/>
          </p:nvSpPr>
          <p:spPr bwMode="auto">
            <a:xfrm>
              <a:off x="4321175" y="2106613"/>
              <a:ext cx="1152525" cy="792162"/>
            </a:xfrm>
            <a:prstGeom prst="ellipse">
              <a:avLst/>
            </a:prstGeom>
            <a:noFill/>
            <a:ln w="15875">
              <a:solidFill>
                <a:srgbClr val="FF0000"/>
              </a:solidFill>
              <a:prstDash val="sysDot"/>
              <a:round/>
              <a:headEnd/>
              <a:tailEnd/>
            </a:ln>
            <a:effectLst/>
          </p:spPr>
          <p:txBody>
            <a:bodyPr wrap="none" anchor="ctr"/>
            <a:lstStyle/>
            <a:p>
              <a:endParaRPr lang="en-US"/>
            </a:p>
          </p:txBody>
        </p:sp>
      </p:grpSp>
      <p:grpSp>
        <p:nvGrpSpPr>
          <p:cNvPr id="5" name="Group 59"/>
          <p:cNvGrpSpPr/>
          <p:nvPr/>
        </p:nvGrpSpPr>
        <p:grpSpPr>
          <a:xfrm>
            <a:off x="1828800" y="4038600"/>
            <a:ext cx="2799198" cy="2657475"/>
            <a:chOff x="4608513" y="7146925"/>
            <a:chExt cx="3097212" cy="2657475"/>
          </a:xfrm>
        </p:grpSpPr>
        <p:pic>
          <p:nvPicPr>
            <p:cNvPr id="61" name="Picture 41" descr="moblemannnnnnnnnnn"/>
            <p:cNvPicPr>
              <a:picLocks noChangeAspect="1" noChangeArrowheads="1"/>
            </p:cNvPicPr>
            <p:nvPr/>
          </p:nvPicPr>
          <p:blipFill>
            <a:blip r:embed="rId9" cstate="print"/>
            <a:srcRect/>
            <a:stretch>
              <a:fillRect/>
            </a:stretch>
          </p:blipFill>
          <p:spPr bwMode="auto">
            <a:xfrm>
              <a:off x="4608513" y="7146925"/>
              <a:ext cx="3095625" cy="2657475"/>
            </a:xfrm>
            <a:prstGeom prst="rect">
              <a:avLst/>
            </a:prstGeom>
            <a:noFill/>
          </p:spPr>
        </p:pic>
        <p:sp>
          <p:nvSpPr>
            <p:cNvPr id="62" name="Freeform 95"/>
            <p:cNvSpPr>
              <a:spLocks/>
            </p:cNvSpPr>
            <p:nvPr/>
          </p:nvSpPr>
          <p:spPr bwMode="auto">
            <a:xfrm>
              <a:off x="5029200" y="7362825"/>
              <a:ext cx="2676525" cy="1512888"/>
            </a:xfrm>
            <a:custGeom>
              <a:avLst/>
              <a:gdLst/>
              <a:ahLst/>
              <a:cxnLst>
                <a:cxn ang="0">
                  <a:pos x="144" y="272"/>
                </a:cxn>
                <a:cxn ang="0">
                  <a:pos x="144" y="227"/>
                </a:cxn>
                <a:cxn ang="0">
                  <a:pos x="144" y="136"/>
                </a:cxn>
                <a:cxn ang="0">
                  <a:pos x="144" y="45"/>
                </a:cxn>
                <a:cxn ang="0">
                  <a:pos x="234" y="45"/>
                </a:cxn>
                <a:cxn ang="0">
                  <a:pos x="325" y="0"/>
                </a:cxn>
                <a:cxn ang="0">
                  <a:pos x="461" y="45"/>
                </a:cxn>
                <a:cxn ang="0">
                  <a:pos x="506" y="136"/>
                </a:cxn>
                <a:cxn ang="0">
                  <a:pos x="642" y="91"/>
                </a:cxn>
                <a:cxn ang="0">
                  <a:pos x="733" y="182"/>
                </a:cxn>
                <a:cxn ang="0">
                  <a:pos x="824" y="272"/>
                </a:cxn>
                <a:cxn ang="0">
                  <a:pos x="869" y="363"/>
                </a:cxn>
                <a:cxn ang="0">
                  <a:pos x="915" y="408"/>
                </a:cxn>
                <a:cxn ang="0">
                  <a:pos x="1005" y="499"/>
                </a:cxn>
                <a:cxn ang="0">
                  <a:pos x="1096" y="544"/>
                </a:cxn>
                <a:cxn ang="0">
                  <a:pos x="1187" y="544"/>
                </a:cxn>
                <a:cxn ang="0">
                  <a:pos x="1368" y="544"/>
                </a:cxn>
                <a:cxn ang="0">
                  <a:pos x="1459" y="590"/>
                </a:cxn>
                <a:cxn ang="0">
                  <a:pos x="1595" y="635"/>
                </a:cxn>
                <a:cxn ang="0">
                  <a:pos x="1686" y="726"/>
                </a:cxn>
                <a:cxn ang="0">
                  <a:pos x="1595" y="817"/>
                </a:cxn>
                <a:cxn ang="0">
                  <a:pos x="1504" y="862"/>
                </a:cxn>
                <a:cxn ang="0">
                  <a:pos x="1414" y="907"/>
                </a:cxn>
                <a:cxn ang="0">
                  <a:pos x="1277" y="953"/>
                </a:cxn>
                <a:cxn ang="0">
                  <a:pos x="1096" y="907"/>
                </a:cxn>
                <a:cxn ang="0">
                  <a:pos x="915" y="862"/>
                </a:cxn>
                <a:cxn ang="0">
                  <a:pos x="779" y="817"/>
                </a:cxn>
                <a:cxn ang="0">
                  <a:pos x="552" y="771"/>
                </a:cxn>
                <a:cxn ang="0">
                  <a:pos x="370" y="680"/>
                </a:cxn>
                <a:cxn ang="0">
                  <a:pos x="280" y="590"/>
                </a:cxn>
                <a:cxn ang="0">
                  <a:pos x="98" y="499"/>
                </a:cxn>
                <a:cxn ang="0">
                  <a:pos x="7" y="408"/>
                </a:cxn>
                <a:cxn ang="0">
                  <a:pos x="53" y="363"/>
                </a:cxn>
                <a:cxn ang="0">
                  <a:pos x="144" y="272"/>
                </a:cxn>
              </a:cxnLst>
              <a:rect l="0" t="0" r="r" b="b"/>
              <a:pathLst>
                <a:path w="1686" h="953">
                  <a:moveTo>
                    <a:pt x="144" y="272"/>
                  </a:moveTo>
                  <a:cubicBezTo>
                    <a:pt x="159" y="249"/>
                    <a:pt x="144" y="250"/>
                    <a:pt x="144" y="227"/>
                  </a:cubicBezTo>
                  <a:cubicBezTo>
                    <a:pt x="144" y="204"/>
                    <a:pt x="144" y="166"/>
                    <a:pt x="144" y="136"/>
                  </a:cubicBezTo>
                  <a:cubicBezTo>
                    <a:pt x="144" y="106"/>
                    <a:pt x="129" y="60"/>
                    <a:pt x="144" y="45"/>
                  </a:cubicBezTo>
                  <a:cubicBezTo>
                    <a:pt x="159" y="30"/>
                    <a:pt x="204" y="52"/>
                    <a:pt x="234" y="45"/>
                  </a:cubicBezTo>
                  <a:cubicBezTo>
                    <a:pt x="264" y="38"/>
                    <a:pt x="287" y="0"/>
                    <a:pt x="325" y="0"/>
                  </a:cubicBezTo>
                  <a:cubicBezTo>
                    <a:pt x="363" y="0"/>
                    <a:pt x="431" y="22"/>
                    <a:pt x="461" y="45"/>
                  </a:cubicBezTo>
                  <a:cubicBezTo>
                    <a:pt x="491" y="68"/>
                    <a:pt x="476" y="128"/>
                    <a:pt x="506" y="136"/>
                  </a:cubicBezTo>
                  <a:cubicBezTo>
                    <a:pt x="536" y="144"/>
                    <a:pt x="604" y="83"/>
                    <a:pt x="642" y="91"/>
                  </a:cubicBezTo>
                  <a:cubicBezTo>
                    <a:pt x="680" y="99"/>
                    <a:pt x="703" y="152"/>
                    <a:pt x="733" y="182"/>
                  </a:cubicBezTo>
                  <a:cubicBezTo>
                    <a:pt x="763" y="212"/>
                    <a:pt x="801" y="242"/>
                    <a:pt x="824" y="272"/>
                  </a:cubicBezTo>
                  <a:cubicBezTo>
                    <a:pt x="847" y="302"/>
                    <a:pt x="854" y="340"/>
                    <a:pt x="869" y="363"/>
                  </a:cubicBezTo>
                  <a:cubicBezTo>
                    <a:pt x="884" y="386"/>
                    <a:pt x="892" y="385"/>
                    <a:pt x="915" y="408"/>
                  </a:cubicBezTo>
                  <a:cubicBezTo>
                    <a:pt x="938" y="431"/>
                    <a:pt x="975" y="476"/>
                    <a:pt x="1005" y="499"/>
                  </a:cubicBezTo>
                  <a:cubicBezTo>
                    <a:pt x="1035" y="522"/>
                    <a:pt x="1066" y="537"/>
                    <a:pt x="1096" y="544"/>
                  </a:cubicBezTo>
                  <a:cubicBezTo>
                    <a:pt x="1126" y="551"/>
                    <a:pt x="1142" y="544"/>
                    <a:pt x="1187" y="544"/>
                  </a:cubicBezTo>
                  <a:cubicBezTo>
                    <a:pt x="1232" y="544"/>
                    <a:pt x="1323" y="536"/>
                    <a:pt x="1368" y="544"/>
                  </a:cubicBezTo>
                  <a:cubicBezTo>
                    <a:pt x="1413" y="552"/>
                    <a:pt x="1421" y="575"/>
                    <a:pt x="1459" y="590"/>
                  </a:cubicBezTo>
                  <a:cubicBezTo>
                    <a:pt x="1497" y="605"/>
                    <a:pt x="1557" y="612"/>
                    <a:pt x="1595" y="635"/>
                  </a:cubicBezTo>
                  <a:cubicBezTo>
                    <a:pt x="1633" y="658"/>
                    <a:pt x="1686" y="696"/>
                    <a:pt x="1686" y="726"/>
                  </a:cubicBezTo>
                  <a:cubicBezTo>
                    <a:pt x="1686" y="756"/>
                    <a:pt x="1625" y="794"/>
                    <a:pt x="1595" y="817"/>
                  </a:cubicBezTo>
                  <a:cubicBezTo>
                    <a:pt x="1565" y="840"/>
                    <a:pt x="1534" y="847"/>
                    <a:pt x="1504" y="862"/>
                  </a:cubicBezTo>
                  <a:cubicBezTo>
                    <a:pt x="1474" y="877"/>
                    <a:pt x="1452" y="892"/>
                    <a:pt x="1414" y="907"/>
                  </a:cubicBezTo>
                  <a:cubicBezTo>
                    <a:pt x="1376" y="922"/>
                    <a:pt x="1330" y="953"/>
                    <a:pt x="1277" y="953"/>
                  </a:cubicBezTo>
                  <a:cubicBezTo>
                    <a:pt x="1224" y="953"/>
                    <a:pt x="1156" y="922"/>
                    <a:pt x="1096" y="907"/>
                  </a:cubicBezTo>
                  <a:cubicBezTo>
                    <a:pt x="1036" y="892"/>
                    <a:pt x="968" y="877"/>
                    <a:pt x="915" y="862"/>
                  </a:cubicBezTo>
                  <a:cubicBezTo>
                    <a:pt x="862" y="847"/>
                    <a:pt x="839" y="832"/>
                    <a:pt x="779" y="817"/>
                  </a:cubicBezTo>
                  <a:cubicBezTo>
                    <a:pt x="719" y="802"/>
                    <a:pt x="620" y="794"/>
                    <a:pt x="552" y="771"/>
                  </a:cubicBezTo>
                  <a:cubicBezTo>
                    <a:pt x="484" y="748"/>
                    <a:pt x="415" y="710"/>
                    <a:pt x="370" y="680"/>
                  </a:cubicBezTo>
                  <a:cubicBezTo>
                    <a:pt x="325" y="650"/>
                    <a:pt x="325" y="620"/>
                    <a:pt x="280" y="590"/>
                  </a:cubicBezTo>
                  <a:cubicBezTo>
                    <a:pt x="235" y="560"/>
                    <a:pt x="144" y="529"/>
                    <a:pt x="98" y="499"/>
                  </a:cubicBezTo>
                  <a:cubicBezTo>
                    <a:pt x="52" y="469"/>
                    <a:pt x="14" y="431"/>
                    <a:pt x="7" y="408"/>
                  </a:cubicBezTo>
                  <a:cubicBezTo>
                    <a:pt x="0" y="385"/>
                    <a:pt x="30" y="386"/>
                    <a:pt x="53" y="363"/>
                  </a:cubicBezTo>
                  <a:cubicBezTo>
                    <a:pt x="76" y="340"/>
                    <a:pt x="129" y="295"/>
                    <a:pt x="144" y="272"/>
                  </a:cubicBezTo>
                  <a:close/>
                </a:path>
              </a:pathLst>
            </a:custGeom>
            <a:noFill/>
            <a:ln w="22225">
              <a:solidFill>
                <a:srgbClr val="33CCCC"/>
              </a:solidFill>
              <a:round/>
              <a:headEnd/>
              <a:tailEnd/>
            </a:ln>
            <a:effectLst/>
          </p:spPr>
          <p:txBody>
            <a:bodyPr/>
            <a:lstStyle/>
            <a:p>
              <a:endParaRPr lang="en-US"/>
            </a:p>
          </p:txBody>
        </p:sp>
        <p:sp>
          <p:nvSpPr>
            <p:cNvPr id="63" name="Freeform 96"/>
            <p:cNvSpPr>
              <a:spLocks/>
            </p:cNvSpPr>
            <p:nvPr/>
          </p:nvSpPr>
          <p:spPr bwMode="auto">
            <a:xfrm>
              <a:off x="4670425" y="8142288"/>
              <a:ext cx="2614613" cy="1033462"/>
            </a:xfrm>
            <a:custGeom>
              <a:avLst/>
              <a:gdLst/>
              <a:ahLst/>
              <a:cxnLst>
                <a:cxn ang="0">
                  <a:pos x="1640" y="416"/>
                </a:cxn>
                <a:cxn ang="0">
                  <a:pos x="1594" y="552"/>
                </a:cxn>
                <a:cxn ang="0">
                  <a:pos x="1458" y="643"/>
                </a:cxn>
                <a:cxn ang="0">
                  <a:pos x="1231" y="598"/>
                </a:cxn>
                <a:cxn ang="0">
                  <a:pos x="1050" y="598"/>
                </a:cxn>
                <a:cxn ang="0">
                  <a:pos x="914" y="643"/>
                </a:cxn>
                <a:cxn ang="0">
                  <a:pos x="823" y="598"/>
                </a:cxn>
                <a:cxn ang="0">
                  <a:pos x="687" y="598"/>
                </a:cxn>
                <a:cxn ang="0">
                  <a:pos x="596" y="598"/>
                </a:cxn>
                <a:cxn ang="0">
                  <a:pos x="506" y="598"/>
                </a:cxn>
                <a:cxn ang="0">
                  <a:pos x="370" y="552"/>
                </a:cxn>
                <a:cxn ang="0">
                  <a:pos x="233" y="552"/>
                </a:cxn>
                <a:cxn ang="0">
                  <a:pos x="143" y="507"/>
                </a:cxn>
                <a:cxn ang="0">
                  <a:pos x="52" y="507"/>
                </a:cxn>
                <a:cxn ang="0">
                  <a:pos x="7" y="507"/>
                </a:cxn>
                <a:cxn ang="0">
                  <a:pos x="7" y="416"/>
                </a:cxn>
                <a:cxn ang="0">
                  <a:pos x="52" y="280"/>
                </a:cxn>
                <a:cxn ang="0">
                  <a:pos x="52" y="189"/>
                </a:cxn>
                <a:cxn ang="0">
                  <a:pos x="97" y="99"/>
                </a:cxn>
                <a:cxn ang="0">
                  <a:pos x="143" y="99"/>
                </a:cxn>
                <a:cxn ang="0">
                  <a:pos x="233" y="8"/>
                </a:cxn>
                <a:cxn ang="0">
                  <a:pos x="370" y="53"/>
                </a:cxn>
                <a:cxn ang="0">
                  <a:pos x="460" y="53"/>
                </a:cxn>
                <a:cxn ang="0">
                  <a:pos x="596" y="144"/>
                </a:cxn>
                <a:cxn ang="0">
                  <a:pos x="687" y="99"/>
                </a:cxn>
                <a:cxn ang="0">
                  <a:pos x="778" y="189"/>
                </a:cxn>
                <a:cxn ang="0">
                  <a:pos x="914" y="235"/>
                </a:cxn>
                <a:cxn ang="0">
                  <a:pos x="959" y="235"/>
                </a:cxn>
                <a:cxn ang="0">
                  <a:pos x="1050" y="326"/>
                </a:cxn>
                <a:cxn ang="0">
                  <a:pos x="1231" y="280"/>
                </a:cxn>
                <a:cxn ang="0">
                  <a:pos x="1367" y="280"/>
                </a:cxn>
                <a:cxn ang="0">
                  <a:pos x="1549" y="371"/>
                </a:cxn>
                <a:cxn ang="0">
                  <a:pos x="1640" y="416"/>
                </a:cxn>
              </a:cxnLst>
              <a:rect l="0" t="0" r="r" b="b"/>
              <a:pathLst>
                <a:path w="1647" h="651">
                  <a:moveTo>
                    <a:pt x="1640" y="416"/>
                  </a:moveTo>
                  <a:cubicBezTo>
                    <a:pt x="1647" y="446"/>
                    <a:pt x="1624" y="514"/>
                    <a:pt x="1594" y="552"/>
                  </a:cubicBezTo>
                  <a:cubicBezTo>
                    <a:pt x="1564" y="590"/>
                    <a:pt x="1518" y="635"/>
                    <a:pt x="1458" y="643"/>
                  </a:cubicBezTo>
                  <a:cubicBezTo>
                    <a:pt x="1398" y="651"/>
                    <a:pt x="1299" y="605"/>
                    <a:pt x="1231" y="598"/>
                  </a:cubicBezTo>
                  <a:cubicBezTo>
                    <a:pt x="1163" y="591"/>
                    <a:pt x="1103" y="591"/>
                    <a:pt x="1050" y="598"/>
                  </a:cubicBezTo>
                  <a:cubicBezTo>
                    <a:pt x="997" y="605"/>
                    <a:pt x="952" y="643"/>
                    <a:pt x="914" y="643"/>
                  </a:cubicBezTo>
                  <a:cubicBezTo>
                    <a:pt x="876" y="643"/>
                    <a:pt x="861" y="605"/>
                    <a:pt x="823" y="598"/>
                  </a:cubicBezTo>
                  <a:cubicBezTo>
                    <a:pt x="785" y="591"/>
                    <a:pt x="725" y="598"/>
                    <a:pt x="687" y="598"/>
                  </a:cubicBezTo>
                  <a:cubicBezTo>
                    <a:pt x="649" y="598"/>
                    <a:pt x="626" y="598"/>
                    <a:pt x="596" y="598"/>
                  </a:cubicBezTo>
                  <a:cubicBezTo>
                    <a:pt x="566" y="598"/>
                    <a:pt x="544" y="606"/>
                    <a:pt x="506" y="598"/>
                  </a:cubicBezTo>
                  <a:cubicBezTo>
                    <a:pt x="468" y="590"/>
                    <a:pt x="415" y="560"/>
                    <a:pt x="370" y="552"/>
                  </a:cubicBezTo>
                  <a:cubicBezTo>
                    <a:pt x="325" y="544"/>
                    <a:pt x="271" y="559"/>
                    <a:pt x="233" y="552"/>
                  </a:cubicBezTo>
                  <a:cubicBezTo>
                    <a:pt x="195" y="545"/>
                    <a:pt x="173" y="514"/>
                    <a:pt x="143" y="507"/>
                  </a:cubicBezTo>
                  <a:cubicBezTo>
                    <a:pt x="113" y="500"/>
                    <a:pt x="75" y="507"/>
                    <a:pt x="52" y="507"/>
                  </a:cubicBezTo>
                  <a:cubicBezTo>
                    <a:pt x="29" y="507"/>
                    <a:pt x="14" y="522"/>
                    <a:pt x="7" y="507"/>
                  </a:cubicBezTo>
                  <a:cubicBezTo>
                    <a:pt x="0" y="492"/>
                    <a:pt x="0" y="454"/>
                    <a:pt x="7" y="416"/>
                  </a:cubicBezTo>
                  <a:cubicBezTo>
                    <a:pt x="14" y="378"/>
                    <a:pt x="45" y="318"/>
                    <a:pt x="52" y="280"/>
                  </a:cubicBezTo>
                  <a:cubicBezTo>
                    <a:pt x="59" y="242"/>
                    <a:pt x="45" y="219"/>
                    <a:pt x="52" y="189"/>
                  </a:cubicBezTo>
                  <a:cubicBezTo>
                    <a:pt x="59" y="159"/>
                    <a:pt x="82" y="114"/>
                    <a:pt x="97" y="99"/>
                  </a:cubicBezTo>
                  <a:cubicBezTo>
                    <a:pt x="112" y="84"/>
                    <a:pt x="120" y="114"/>
                    <a:pt x="143" y="99"/>
                  </a:cubicBezTo>
                  <a:cubicBezTo>
                    <a:pt x="166" y="84"/>
                    <a:pt x="195" y="16"/>
                    <a:pt x="233" y="8"/>
                  </a:cubicBezTo>
                  <a:cubicBezTo>
                    <a:pt x="271" y="0"/>
                    <a:pt x="332" y="46"/>
                    <a:pt x="370" y="53"/>
                  </a:cubicBezTo>
                  <a:cubicBezTo>
                    <a:pt x="408" y="60"/>
                    <a:pt x="422" y="38"/>
                    <a:pt x="460" y="53"/>
                  </a:cubicBezTo>
                  <a:cubicBezTo>
                    <a:pt x="498" y="68"/>
                    <a:pt x="558" y="136"/>
                    <a:pt x="596" y="144"/>
                  </a:cubicBezTo>
                  <a:cubicBezTo>
                    <a:pt x="634" y="152"/>
                    <a:pt x="657" y="92"/>
                    <a:pt x="687" y="99"/>
                  </a:cubicBezTo>
                  <a:cubicBezTo>
                    <a:pt x="717" y="106"/>
                    <a:pt x="740" y="166"/>
                    <a:pt x="778" y="189"/>
                  </a:cubicBezTo>
                  <a:cubicBezTo>
                    <a:pt x="816" y="212"/>
                    <a:pt x="884" y="227"/>
                    <a:pt x="914" y="235"/>
                  </a:cubicBezTo>
                  <a:cubicBezTo>
                    <a:pt x="944" y="243"/>
                    <a:pt x="936" y="220"/>
                    <a:pt x="959" y="235"/>
                  </a:cubicBezTo>
                  <a:cubicBezTo>
                    <a:pt x="982" y="250"/>
                    <a:pt x="1005" y="319"/>
                    <a:pt x="1050" y="326"/>
                  </a:cubicBezTo>
                  <a:cubicBezTo>
                    <a:pt x="1095" y="333"/>
                    <a:pt x="1178" y="288"/>
                    <a:pt x="1231" y="280"/>
                  </a:cubicBezTo>
                  <a:cubicBezTo>
                    <a:pt x="1284" y="272"/>
                    <a:pt x="1314" y="265"/>
                    <a:pt x="1367" y="280"/>
                  </a:cubicBezTo>
                  <a:cubicBezTo>
                    <a:pt x="1420" y="295"/>
                    <a:pt x="1504" y="348"/>
                    <a:pt x="1549" y="371"/>
                  </a:cubicBezTo>
                  <a:cubicBezTo>
                    <a:pt x="1594" y="394"/>
                    <a:pt x="1633" y="386"/>
                    <a:pt x="1640" y="416"/>
                  </a:cubicBezTo>
                  <a:close/>
                </a:path>
              </a:pathLst>
            </a:custGeom>
            <a:noFill/>
            <a:ln w="19050">
              <a:solidFill>
                <a:srgbClr val="FF6600"/>
              </a:solidFill>
              <a:round/>
              <a:headEnd/>
              <a:tailEnd/>
            </a:ln>
            <a:effectLst/>
          </p:spPr>
          <p:txBody>
            <a:bodyPr/>
            <a:lstStyle/>
            <a:p>
              <a:endParaRPr lang="en-US"/>
            </a:p>
          </p:txBody>
        </p:sp>
        <p:sp>
          <p:nvSpPr>
            <p:cNvPr id="64" name="Text Box 98"/>
            <p:cNvSpPr txBox="1">
              <a:spLocks noChangeArrowheads="1"/>
            </p:cNvSpPr>
            <p:nvPr/>
          </p:nvSpPr>
          <p:spPr bwMode="auto">
            <a:xfrm rot="1518520">
              <a:off x="5431690" y="7948915"/>
              <a:ext cx="1240902" cy="369332"/>
            </a:xfrm>
            <a:prstGeom prst="rect">
              <a:avLst/>
            </a:prstGeom>
            <a:solidFill>
              <a:schemeClr val="bg1"/>
            </a:solidFill>
            <a:ln w="9525">
              <a:noFill/>
              <a:miter lim="800000"/>
              <a:headEnd/>
              <a:tailEnd/>
            </a:ln>
            <a:effectLst/>
          </p:spPr>
          <p:txBody>
            <a:bodyPr wrap="square">
              <a:spAutoFit/>
            </a:bodyPr>
            <a:lstStyle/>
            <a:p>
              <a:pPr defTabSz="1474788">
                <a:spcBef>
                  <a:spcPct val="50000"/>
                </a:spcBef>
              </a:pPr>
              <a:r>
                <a:rPr lang="fa-IR" b="1" dirty="0">
                  <a:cs typeface="B Kamran" pitchFamily="2" charset="-78"/>
                </a:rPr>
                <a:t>حوزه شاهین فر</a:t>
              </a:r>
              <a:endParaRPr lang="en-US" b="1" dirty="0">
                <a:cs typeface="B Kamran" pitchFamily="2" charset="-78"/>
              </a:endParaRPr>
            </a:p>
          </p:txBody>
        </p:sp>
        <p:sp>
          <p:nvSpPr>
            <p:cNvPr id="69" name="Text Box 106"/>
            <p:cNvSpPr txBox="1">
              <a:spLocks noChangeArrowheads="1"/>
            </p:cNvSpPr>
            <p:nvPr/>
          </p:nvSpPr>
          <p:spPr bwMode="auto">
            <a:xfrm rot="963253">
              <a:off x="5199603" y="8563560"/>
              <a:ext cx="1103963" cy="369332"/>
            </a:xfrm>
            <a:prstGeom prst="rect">
              <a:avLst/>
            </a:prstGeom>
            <a:solidFill>
              <a:schemeClr val="bg1"/>
            </a:solidFill>
            <a:ln w="9525">
              <a:noFill/>
              <a:miter lim="800000"/>
              <a:headEnd/>
              <a:tailEnd/>
            </a:ln>
            <a:effectLst/>
          </p:spPr>
          <p:txBody>
            <a:bodyPr wrap="square">
              <a:spAutoFit/>
            </a:bodyPr>
            <a:lstStyle/>
            <a:p>
              <a:pPr defTabSz="1474788">
                <a:spcBef>
                  <a:spcPct val="50000"/>
                </a:spcBef>
              </a:pPr>
              <a:r>
                <a:rPr lang="fa-IR" b="1" dirty="0">
                  <a:cs typeface="B Kamran" pitchFamily="2" charset="-78"/>
                </a:rPr>
                <a:t>حوزه خسروی</a:t>
              </a:r>
              <a:endParaRPr lang="en-US" b="1" dirty="0">
                <a:cs typeface="B Kamran" pitchFamily="2" charset="-78"/>
              </a:endParaRPr>
            </a:p>
          </p:txBody>
        </p:sp>
      </p:grpSp>
      <p:sp>
        <p:nvSpPr>
          <p:cNvPr id="85" name="TextBox 84"/>
          <p:cNvSpPr txBox="1"/>
          <p:nvPr/>
        </p:nvSpPr>
        <p:spPr>
          <a:xfrm>
            <a:off x="4114800" y="533400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منطقه</a:t>
            </a:r>
            <a:endParaRPr lang="en-US" sz="2800" dirty="0">
              <a:solidFill>
                <a:schemeClr val="bg1"/>
              </a:solidFill>
              <a:cs typeface="B Kamran Outline" pitchFamily="2" charset="-78"/>
            </a:endParaRPr>
          </a:p>
        </p:txBody>
      </p:sp>
      <p:sp>
        <p:nvSpPr>
          <p:cNvPr id="86" name="TextBox 85"/>
          <p:cNvSpPr txBox="1"/>
          <p:nvPr/>
        </p:nvSpPr>
        <p:spPr>
          <a:xfrm>
            <a:off x="381000" y="45720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نشانه</a:t>
            </a:r>
            <a:endParaRPr lang="en-US" sz="2800" dirty="0">
              <a:solidFill>
                <a:schemeClr val="bg1"/>
              </a:solidFill>
              <a:cs typeface="B Kamran Outline" pitchFamily="2" charset="-78"/>
            </a:endParaRPr>
          </a:p>
        </p:txBody>
      </p:sp>
      <p:pic>
        <p:nvPicPr>
          <p:cNvPr id="50" name="Picture 3" descr="J:\picNazi\uyu.jpg"/>
          <p:cNvPicPr>
            <a:picLocks noChangeAspect="1" noChangeArrowheads="1"/>
          </p:cNvPicPr>
          <p:nvPr/>
        </p:nvPicPr>
        <p:blipFill>
          <a:blip r:embed="rId10">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7800" y="1676400"/>
            <a:ext cx="7315200" cy="2308324"/>
          </a:xfrm>
          <a:prstGeom prst="rect">
            <a:avLst/>
          </a:prstGeom>
          <a:noFill/>
          <a:effectLst/>
        </p:spPr>
        <p:txBody>
          <a:bodyPr wrap="square" rtlCol="0">
            <a:spAutoFit/>
          </a:bodyPr>
          <a:lstStyle/>
          <a:p>
            <a:pPr algn="justLow" rtl="1"/>
            <a:r>
              <a:rPr lang="fa-IR" sz="2400" dirty="0">
                <a:solidFill>
                  <a:schemeClr val="bg1"/>
                </a:solidFill>
                <a:cs typeface="B Kamran" pitchFamily="2" charset="-78"/>
              </a:rPr>
              <a:t>همه محیط های شهری محتوی نماد، معنا و ارزش است. مطالعه نشانه ها و معنای آن ها نمادشناسی (</a:t>
            </a:r>
            <a:r>
              <a:rPr lang="en-US" sz="1600" dirty="0" err="1">
                <a:solidFill>
                  <a:schemeClr val="bg1"/>
                </a:solidFill>
                <a:latin typeface="Comic Sans MS" pitchFamily="66" charset="0"/>
                <a:cs typeface="B Kamran" pitchFamily="2" charset="-78"/>
              </a:rPr>
              <a:t>semiology</a:t>
            </a:r>
            <a:r>
              <a:rPr lang="fa-IR" sz="2400" dirty="0">
                <a:solidFill>
                  <a:schemeClr val="bg1"/>
                </a:solidFill>
                <a:cs typeface="B Kamran" pitchFamily="2" charset="-78"/>
              </a:rPr>
              <a:t> یا </a:t>
            </a:r>
            <a:r>
              <a:rPr lang="en-US" sz="1600" dirty="0">
                <a:solidFill>
                  <a:schemeClr val="bg1"/>
                </a:solidFill>
                <a:latin typeface="Comic Sans MS" pitchFamily="66" charset="0"/>
                <a:cs typeface="B Kamran" pitchFamily="2" charset="-78"/>
              </a:rPr>
              <a:t>semiotics</a:t>
            </a:r>
            <a:r>
              <a:rPr lang="fa-IR" sz="2400" dirty="0">
                <a:solidFill>
                  <a:schemeClr val="bg1"/>
                </a:solidFill>
                <a:cs typeface="B Kamran" pitchFamily="2" charset="-78"/>
              </a:rPr>
              <a:t>) شناخته شده است. نماد شناسی همه پدیده های فرهنگی را مورد بررسی قرار می دهد و با استفاده از نشانه ها معنا را منتقل می کند. </a:t>
            </a:r>
          </a:p>
          <a:p>
            <a:pPr algn="justLow" rtl="1"/>
            <a:endParaRPr lang="fa-IR" sz="2400" dirty="0">
              <a:solidFill>
                <a:schemeClr val="bg1"/>
              </a:solidFill>
              <a:cs typeface="B Kamran" pitchFamily="2" charset="-78"/>
            </a:endParaRPr>
          </a:p>
          <a:p>
            <a:pPr algn="justLow" rtl="1">
              <a:buFont typeface="Wingdings" pitchFamily="2" charset="2"/>
              <a:buChar char="ü"/>
            </a:pPr>
            <a:r>
              <a:rPr lang="en-US" sz="2400" dirty="0">
                <a:solidFill>
                  <a:schemeClr val="bg1"/>
                </a:solidFill>
                <a:cs typeface="B Kamran" pitchFamily="2" charset="-78"/>
              </a:rPr>
              <a:t> </a:t>
            </a:r>
            <a:r>
              <a:rPr lang="fa-IR" sz="2400" dirty="0">
                <a:solidFill>
                  <a:schemeClr val="bg1"/>
                </a:solidFill>
                <a:cs typeface="B Kamran" pitchFamily="2" charset="-78"/>
              </a:rPr>
              <a:t>از نظر </a:t>
            </a:r>
            <a:r>
              <a:rPr lang="en-US" sz="2400" dirty="0">
                <a:solidFill>
                  <a:schemeClr val="bg1"/>
                </a:solidFill>
                <a:cs typeface="B Kamran" pitchFamily="2" charset="-78"/>
              </a:rPr>
              <a:t> </a:t>
            </a:r>
            <a:r>
              <a:rPr lang="en-US" sz="1600" dirty="0">
                <a:solidFill>
                  <a:schemeClr val="bg1"/>
                </a:solidFill>
                <a:latin typeface="Comic Sans MS" pitchFamily="66" charset="0"/>
                <a:cs typeface="B Kamran" pitchFamily="2" charset="-78"/>
              </a:rPr>
              <a:t>Ferdinand</a:t>
            </a:r>
            <a:r>
              <a:rPr lang="en-US" sz="2400" dirty="0">
                <a:solidFill>
                  <a:schemeClr val="bg1"/>
                </a:solidFill>
                <a:cs typeface="B Kamran" pitchFamily="2" charset="-78"/>
              </a:rPr>
              <a:t> </a:t>
            </a:r>
            <a:r>
              <a:rPr lang="en-US" sz="1600" dirty="0">
                <a:solidFill>
                  <a:schemeClr val="bg1"/>
                </a:solidFill>
                <a:latin typeface="Comic Sans MS" pitchFamily="66" charset="0"/>
                <a:cs typeface="B Kamran" pitchFamily="2" charset="-78"/>
              </a:rPr>
              <a:t>de</a:t>
            </a:r>
            <a:r>
              <a:rPr lang="en-US" sz="2400" dirty="0">
                <a:solidFill>
                  <a:schemeClr val="bg1"/>
                </a:solidFill>
                <a:cs typeface="B Kamran" pitchFamily="2" charset="-78"/>
              </a:rPr>
              <a:t> </a:t>
            </a:r>
            <a:r>
              <a:rPr lang="en-US" sz="1600" dirty="0">
                <a:solidFill>
                  <a:schemeClr val="bg1"/>
                </a:solidFill>
                <a:latin typeface="Comic Sans MS" pitchFamily="66" charset="0"/>
                <a:cs typeface="B Kamran" pitchFamily="2" charset="-78"/>
              </a:rPr>
              <a:t>Saussure</a:t>
            </a:r>
            <a:r>
              <a:rPr lang="fa-IR" sz="2400" dirty="0">
                <a:solidFill>
                  <a:schemeClr val="bg1"/>
                </a:solidFill>
                <a:cs typeface="B Kamran" pitchFamily="2" charset="-78"/>
              </a:rPr>
              <a:t> فرآیند خلق معنا، « </a:t>
            </a:r>
            <a:r>
              <a:rPr lang="fa-IR" sz="2400" b="1" dirty="0">
                <a:solidFill>
                  <a:schemeClr val="bg1"/>
                </a:solidFill>
                <a:effectLst>
                  <a:outerShdw blurRad="38100" dist="38100" dir="2700000" algn="tl">
                    <a:schemeClr val="bg1">
                      <a:alpha val="43000"/>
                    </a:schemeClr>
                  </a:outerShdw>
                </a:effectLst>
                <a:cs typeface="B Kamran" pitchFamily="2" charset="-78"/>
              </a:rPr>
              <a:t>معنا بخشی</a:t>
            </a:r>
            <a:r>
              <a:rPr lang="fa-IR" sz="2400" dirty="0">
                <a:solidFill>
                  <a:schemeClr val="bg1"/>
                </a:solidFill>
                <a:cs typeface="B Kamran" pitchFamily="2" charset="-78"/>
              </a:rPr>
              <a:t>» (</a:t>
            </a:r>
            <a:r>
              <a:rPr lang="en-US" sz="1600" dirty="0">
                <a:solidFill>
                  <a:schemeClr val="bg1"/>
                </a:solidFill>
                <a:latin typeface="Comic Sans MS" pitchFamily="66" charset="0"/>
                <a:cs typeface="B Kamran" pitchFamily="2" charset="-78"/>
              </a:rPr>
              <a:t>signification</a:t>
            </a:r>
            <a:r>
              <a:rPr lang="fa-IR" sz="2400" dirty="0">
                <a:solidFill>
                  <a:schemeClr val="bg1"/>
                </a:solidFill>
                <a:cs typeface="B Kamran" pitchFamily="2" charset="-78"/>
              </a:rPr>
              <a:t>) نامیده می شود. </a:t>
            </a:r>
            <a:endParaRPr lang="en-US" sz="2400" dirty="0">
              <a:solidFill>
                <a:schemeClr val="bg1"/>
              </a:solidFill>
              <a:cs typeface="B Kamran" pitchFamily="2" charset="-78"/>
            </a:endParaRPr>
          </a:p>
        </p:txBody>
      </p:sp>
      <p:sp>
        <p:nvSpPr>
          <p:cNvPr id="5" name="TextBox 4"/>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معنای محیطی و نماد گرایی</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
        <p:nvSpPr>
          <p:cNvPr id="8" name="TextBox 7"/>
          <p:cNvSpPr txBox="1"/>
          <p:nvPr/>
        </p:nvSpPr>
        <p:spPr>
          <a:xfrm>
            <a:off x="2895600" y="4114800"/>
            <a:ext cx="4482317" cy="1754326"/>
          </a:xfrm>
          <a:prstGeom prst="rect">
            <a:avLst/>
          </a:prstGeom>
          <a:noFill/>
        </p:spPr>
        <p:txBody>
          <a:bodyPr wrap="none" rtlCol="0">
            <a:spAutoFit/>
          </a:bodyPr>
          <a:lstStyle/>
          <a:p>
            <a:pPr algn="r" rtl="1">
              <a:lnSpc>
                <a:spcPct val="150000"/>
              </a:lnSpc>
              <a:buFont typeface="Arial" pitchFamily="34" charset="0"/>
              <a:buChar char="•"/>
            </a:pPr>
            <a:r>
              <a:rPr lang="en-US" sz="2400" dirty="0">
                <a:solidFill>
                  <a:schemeClr val="bg1"/>
                </a:solidFill>
                <a:cs typeface="B Kamran" pitchFamily="2" charset="-78"/>
              </a:rPr>
              <a:t> </a:t>
            </a:r>
            <a:r>
              <a:rPr lang="fa-IR" sz="2400" dirty="0">
                <a:solidFill>
                  <a:schemeClr val="bg1"/>
                </a:solidFill>
                <a:cs typeface="B Kamran" pitchFamily="2" charset="-78"/>
              </a:rPr>
              <a:t>آنچه دارای معنا می شود    </a:t>
            </a:r>
            <a:r>
              <a:rPr lang="fa-IR" dirty="0">
                <a:solidFill>
                  <a:schemeClr val="bg1"/>
                </a:solidFill>
                <a:sym typeface="Wingdings" pitchFamily="2" charset="2"/>
              </a:rPr>
              <a:t>    </a:t>
            </a:r>
            <a:r>
              <a:rPr lang="en-US" sz="1600" dirty="0">
                <a:solidFill>
                  <a:schemeClr val="bg1"/>
                </a:solidFill>
                <a:latin typeface="Comic Sans MS" pitchFamily="66" charset="0"/>
                <a:cs typeface="B Kamran" pitchFamily="2" charset="-78"/>
                <a:sym typeface="Wingdings" pitchFamily="2" charset="2"/>
              </a:rPr>
              <a:t>signified</a:t>
            </a:r>
          </a:p>
          <a:p>
            <a:pPr algn="r" rtl="1">
              <a:lnSpc>
                <a:spcPct val="150000"/>
              </a:lnSpc>
              <a:buFont typeface="Arial" pitchFamily="34" charset="0"/>
              <a:buChar char="•"/>
            </a:pPr>
            <a:r>
              <a:rPr lang="en-US" sz="2400" dirty="0">
                <a:solidFill>
                  <a:schemeClr val="bg1"/>
                </a:solidFill>
                <a:cs typeface="B Kamran" pitchFamily="2" charset="-78"/>
                <a:sym typeface="Wingdings" pitchFamily="2" charset="2"/>
              </a:rPr>
              <a:t> </a:t>
            </a:r>
            <a:r>
              <a:rPr lang="fa-IR" sz="2400" dirty="0">
                <a:solidFill>
                  <a:schemeClr val="bg1"/>
                </a:solidFill>
                <a:cs typeface="B Kamran" pitchFamily="2" charset="-78"/>
                <a:sym typeface="Wingdings" pitchFamily="2" charset="2"/>
              </a:rPr>
              <a:t>آنچه که سبب ایجاد معنا می شود </a:t>
            </a:r>
            <a:r>
              <a:rPr lang="fa-IR" dirty="0">
                <a:solidFill>
                  <a:schemeClr val="bg1"/>
                </a:solidFill>
                <a:sym typeface="Wingdings" pitchFamily="2" charset="2"/>
              </a:rPr>
              <a:t></a:t>
            </a:r>
            <a:r>
              <a:rPr lang="en-US" dirty="0">
                <a:solidFill>
                  <a:schemeClr val="bg1"/>
                </a:solidFill>
                <a:sym typeface="Wingdings" pitchFamily="2" charset="2"/>
              </a:rPr>
              <a:t>    </a:t>
            </a:r>
            <a:r>
              <a:rPr lang="fa-IR" dirty="0">
                <a:solidFill>
                  <a:schemeClr val="bg1"/>
                </a:solidFill>
                <a:sym typeface="Wingdings" pitchFamily="2" charset="2"/>
              </a:rPr>
              <a:t> </a:t>
            </a:r>
            <a:r>
              <a:rPr lang="en-US" dirty="0">
                <a:solidFill>
                  <a:schemeClr val="bg1"/>
                </a:solidFill>
                <a:sym typeface="Wingdings" pitchFamily="2" charset="2"/>
              </a:rPr>
              <a:t> </a:t>
            </a:r>
            <a:r>
              <a:rPr lang="fa-IR" dirty="0">
                <a:solidFill>
                  <a:schemeClr val="bg1"/>
                </a:solidFill>
                <a:sym typeface="Wingdings" pitchFamily="2" charset="2"/>
              </a:rPr>
              <a:t> </a:t>
            </a:r>
            <a:r>
              <a:rPr lang="en-US" sz="1600" dirty="0">
                <a:solidFill>
                  <a:schemeClr val="bg1"/>
                </a:solidFill>
                <a:latin typeface="Comic Sans MS" pitchFamily="66" charset="0"/>
                <a:cs typeface="B Kamran" pitchFamily="2" charset="-78"/>
                <a:sym typeface="Wingdings" pitchFamily="2" charset="2"/>
              </a:rPr>
              <a:t>signifier</a:t>
            </a:r>
          </a:p>
          <a:p>
            <a:pPr algn="r" rtl="1">
              <a:lnSpc>
                <a:spcPct val="150000"/>
              </a:lnSpc>
              <a:buFont typeface="Arial" pitchFamily="34" charset="0"/>
              <a:buChar char="•"/>
            </a:pPr>
            <a:r>
              <a:rPr lang="en-US" sz="2400" dirty="0">
                <a:solidFill>
                  <a:schemeClr val="bg1"/>
                </a:solidFill>
                <a:cs typeface="B Kamran" pitchFamily="2" charset="-78"/>
                <a:sym typeface="Wingdings" pitchFamily="2" charset="2"/>
              </a:rPr>
              <a:t> </a:t>
            </a:r>
            <a:r>
              <a:rPr lang="fa-IR" sz="2400" dirty="0">
                <a:solidFill>
                  <a:schemeClr val="bg1"/>
                </a:solidFill>
                <a:cs typeface="B Kamran" pitchFamily="2" charset="-78"/>
                <a:sym typeface="Wingdings" pitchFamily="2" charset="2"/>
              </a:rPr>
              <a:t>آنچه پیوند بین این دو را برقرار می کند </a:t>
            </a:r>
            <a:r>
              <a:rPr lang="en-US" sz="2400" dirty="0">
                <a:solidFill>
                  <a:schemeClr val="bg1"/>
                </a:solidFill>
                <a:cs typeface="B Kamran" pitchFamily="2" charset="-78"/>
                <a:sym typeface="Wingdings" pitchFamily="2" charset="2"/>
              </a:rPr>
              <a:t>  </a:t>
            </a:r>
            <a:r>
              <a:rPr lang="fa-IR" sz="2400" dirty="0">
                <a:solidFill>
                  <a:schemeClr val="bg1"/>
                </a:solidFill>
                <a:cs typeface="B Kamran" pitchFamily="2" charset="-78"/>
                <a:sym typeface="Wingdings" pitchFamily="2" charset="2"/>
              </a:rPr>
              <a:t> </a:t>
            </a:r>
            <a:r>
              <a:rPr lang="fa-IR" dirty="0">
                <a:solidFill>
                  <a:schemeClr val="bg1"/>
                </a:solidFill>
                <a:sym typeface="Wingdings" pitchFamily="2" charset="2"/>
              </a:rPr>
              <a:t> </a:t>
            </a:r>
            <a:r>
              <a:rPr lang="en-US" dirty="0">
                <a:solidFill>
                  <a:schemeClr val="bg1"/>
                </a:solidFill>
                <a:sym typeface="Wingdings" pitchFamily="2" charset="2"/>
              </a:rPr>
              <a:t>   </a:t>
            </a:r>
            <a:r>
              <a:rPr lang="fa-IR" dirty="0">
                <a:solidFill>
                  <a:schemeClr val="bg1"/>
                </a:solidFill>
                <a:sym typeface="Wingdings" pitchFamily="2" charset="2"/>
              </a:rPr>
              <a:t> </a:t>
            </a:r>
            <a:r>
              <a:rPr lang="en-US" sz="1600" dirty="0">
                <a:solidFill>
                  <a:schemeClr val="bg1"/>
                </a:solidFill>
                <a:latin typeface="Comic Sans MS" pitchFamily="66" charset="0"/>
                <a:cs typeface="B Kamran" pitchFamily="2" charset="-78"/>
                <a:sym typeface="Wingdings" pitchFamily="2" charset="2"/>
              </a:rPr>
              <a:t>sign</a:t>
            </a:r>
            <a:endParaRPr lang="fa-IR" sz="1600" dirty="0">
              <a:solidFill>
                <a:schemeClr val="bg1"/>
              </a:solidFill>
              <a:latin typeface="Comic Sans MS" pitchFamily="66" charset="0"/>
              <a:cs typeface="B Kamran" pitchFamily="2" charset="-78"/>
              <a:sym typeface="Wingdings" pitchFamily="2" charset="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7800" y="1447800"/>
            <a:ext cx="7315200" cy="461665"/>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نشانه های مجسمه ای (</a:t>
            </a:r>
            <a:r>
              <a:rPr lang="en-US" sz="1600" dirty="0">
                <a:solidFill>
                  <a:schemeClr val="bg1"/>
                </a:solidFill>
                <a:latin typeface="Comic Sans MS" pitchFamily="66" charset="0"/>
                <a:cs typeface="B Kamran" pitchFamily="2" charset="-78"/>
                <a:sym typeface="Wingdings" pitchFamily="2" charset="2"/>
              </a:rPr>
              <a:t>iconic</a:t>
            </a:r>
            <a:r>
              <a:rPr lang="fa-IR" sz="2400" dirty="0">
                <a:solidFill>
                  <a:schemeClr val="bg1"/>
                </a:solidFill>
                <a:cs typeface="B Kamran" pitchFamily="2" charset="-78"/>
              </a:rPr>
              <a:t>) : شباهتی مستقیم به موضوع دارند.</a:t>
            </a:r>
            <a:endParaRPr lang="en-US" sz="2400" dirty="0">
              <a:solidFill>
                <a:schemeClr val="bg1"/>
              </a:solidFill>
              <a:cs typeface="B Kamran" pitchFamily="2" charset="-78"/>
            </a:endParaRPr>
          </a:p>
        </p:txBody>
      </p:sp>
      <p:sp>
        <p:nvSpPr>
          <p:cNvPr id="5" name="TextBox 4"/>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انواع نشانه</a:t>
            </a:r>
            <a:endParaRPr lang="en-US" sz="2800" dirty="0">
              <a:solidFill>
                <a:schemeClr val="bg1"/>
              </a:solidFill>
              <a:cs typeface="B Kamran Outline" pitchFamily="2" charset="-78"/>
            </a:endParaRPr>
          </a:p>
        </p:txBody>
      </p:sp>
      <p:sp>
        <p:nvSpPr>
          <p:cNvPr id="6" name="TextBox 5"/>
          <p:cNvSpPr txBox="1"/>
          <p:nvPr/>
        </p:nvSpPr>
        <p:spPr>
          <a:xfrm>
            <a:off x="1447800" y="3048000"/>
            <a:ext cx="7315200" cy="461665"/>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نشانه های فهرست وار (</a:t>
            </a:r>
            <a:r>
              <a:rPr lang="en-US" sz="1600" dirty="0">
                <a:solidFill>
                  <a:schemeClr val="bg1"/>
                </a:solidFill>
                <a:latin typeface="Comic Sans MS" pitchFamily="66" charset="0"/>
                <a:cs typeface="B Kamran" pitchFamily="2" charset="-78"/>
                <a:sym typeface="Wingdings" pitchFamily="2" charset="2"/>
              </a:rPr>
              <a:t>indexical</a:t>
            </a:r>
            <a:r>
              <a:rPr lang="fa-IR" sz="2400" dirty="0">
                <a:solidFill>
                  <a:schemeClr val="bg1"/>
                </a:solidFill>
                <a:cs typeface="B Kamran" pitchFamily="2" charset="-78"/>
              </a:rPr>
              <a:t>) : رابطه ای مادی با موضوع دارند.</a:t>
            </a:r>
            <a:endParaRPr lang="en-US" sz="2400" dirty="0">
              <a:solidFill>
                <a:schemeClr val="bg1"/>
              </a:solidFill>
              <a:cs typeface="B Kamran" pitchFamily="2" charset="-78"/>
            </a:endParaRPr>
          </a:p>
        </p:txBody>
      </p:sp>
      <p:sp>
        <p:nvSpPr>
          <p:cNvPr id="9" name="TextBox 8"/>
          <p:cNvSpPr txBox="1"/>
          <p:nvPr/>
        </p:nvSpPr>
        <p:spPr>
          <a:xfrm>
            <a:off x="1524000" y="4648200"/>
            <a:ext cx="7315200" cy="461665"/>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نشانه های نمادین (</a:t>
            </a:r>
            <a:r>
              <a:rPr lang="en-US" sz="1600" dirty="0">
                <a:solidFill>
                  <a:schemeClr val="bg1"/>
                </a:solidFill>
                <a:latin typeface="Comic Sans MS" pitchFamily="66" charset="0"/>
                <a:cs typeface="B Kamran" pitchFamily="2" charset="-78"/>
                <a:sym typeface="Wingdings" pitchFamily="2" charset="2"/>
              </a:rPr>
              <a:t>symbolic</a:t>
            </a:r>
            <a:r>
              <a:rPr lang="fa-IR" sz="2400" dirty="0">
                <a:solidFill>
                  <a:schemeClr val="bg1"/>
                </a:solidFill>
                <a:cs typeface="B Kamran" pitchFamily="2" charset="-78"/>
              </a:rPr>
              <a:t>) : رابطه ای قراردادی با موضوع دارند.</a:t>
            </a:r>
            <a:endParaRPr lang="en-US" sz="2400" dirty="0">
              <a:solidFill>
                <a:schemeClr val="bg1"/>
              </a:solidFill>
              <a:cs typeface="B Kamran" pitchFamily="2" charset="-78"/>
            </a:endParaRPr>
          </a:p>
        </p:txBody>
      </p:sp>
      <p:pic>
        <p:nvPicPr>
          <p:cNvPr id="13"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14" name="Picture 2" descr="C:\Documents and Settings\Sara\Desktop\pics\DSC_0857.jpg"/>
          <p:cNvPicPr>
            <a:picLocks noChangeAspect="1" noChangeArrowheads="1"/>
          </p:cNvPicPr>
          <p:nvPr/>
        </p:nvPicPr>
        <p:blipFill>
          <a:blip r:embed="rId4"/>
          <a:srcRect/>
          <a:stretch>
            <a:fillRect/>
          </a:stretch>
        </p:blipFill>
        <p:spPr bwMode="auto">
          <a:xfrm>
            <a:off x="1371600" y="1600200"/>
            <a:ext cx="1721224" cy="114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Documents and Settings\Sara\Desktop\pics\untitled.JPG"/>
          <p:cNvPicPr>
            <a:picLocks noChangeAspect="1" noChangeArrowheads="1"/>
          </p:cNvPicPr>
          <p:nvPr/>
        </p:nvPicPr>
        <p:blipFill>
          <a:blip r:embed="rId5"/>
          <a:srcRect l="1225" t="33007" r="58252" b="26035"/>
          <a:stretch>
            <a:fillRect/>
          </a:stretch>
        </p:blipFill>
        <p:spPr bwMode="auto">
          <a:xfrm>
            <a:off x="1371600" y="3276600"/>
            <a:ext cx="1676400" cy="12708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descr="C:\Documents and Settings\Sara\Desktop\pics\Imj907.jpg"/>
          <p:cNvPicPr>
            <a:picLocks noChangeAspect="1" noChangeArrowheads="1"/>
          </p:cNvPicPr>
          <p:nvPr/>
        </p:nvPicPr>
        <p:blipFill>
          <a:blip r:embed="rId6" cstate="print"/>
          <a:srcRect/>
          <a:stretch>
            <a:fillRect/>
          </a:stretch>
        </p:blipFill>
        <p:spPr bwMode="auto">
          <a:xfrm>
            <a:off x="1480227" y="5068710"/>
            <a:ext cx="1415373" cy="1560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7800" y="1447800"/>
            <a:ext cx="7315200" cy="1938992"/>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 بخشی مهم در نمادشناسی «رده بندی معنایی» است :</a:t>
            </a:r>
            <a:endParaRPr lang="fa-IR" dirty="0">
              <a:solidFill>
                <a:schemeClr val="bg1"/>
              </a:solidFill>
              <a:cs typeface="B Kamran" pitchFamily="2" charset="-78"/>
            </a:endParaRPr>
          </a:p>
          <a:p>
            <a:pPr algn="justLow" rtl="1"/>
            <a:r>
              <a:rPr lang="fa-IR" sz="2400" dirty="0">
                <a:solidFill>
                  <a:schemeClr val="bg1"/>
                </a:solidFill>
                <a:cs typeface="B Kamran" pitchFamily="2" charset="-78"/>
              </a:rPr>
              <a:t>1 ) نشانه رده اول </a:t>
            </a:r>
            <a:r>
              <a:rPr lang="fa-IR" sz="2400" b="1" dirty="0">
                <a:solidFill>
                  <a:schemeClr val="bg1"/>
                </a:solidFill>
                <a:effectLst>
                  <a:outerShdw blurRad="38100" dist="38100" dir="2700000" algn="tl">
                    <a:schemeClr val="bg1">
                      <a:alpha val="43000"/>
                    </a:schemeClr>
                  </a:outerShdw>
                </a:effectLst>
                <a:cs typeface="B Kamran" pitchFamily="2" charset="-78"/>
              </a:rPr>
              <a:t>مفهوم</a:t>
            </a:r>
            <a:r>
              <a:rPr lang="fa-IR" sz="2400" b="1" dirty="0">
                <a:solidFill>
                  <a:schemeClr val="bg1"/>
                </a:solidFill>
                <a:cs typeface="B Kamran" pitchFamily="2" charset="-78"/>
              </a:rPr>
              <a:t> </a:t>
            </a:r>
            <a:r>
              <a:rPr lang="fa-IR" sz="2400" b="1" dirty="0">
                <a:solidFill>
                  <a:schemeClr val="bg1"/>
                </a:solidFill>
                <a:effectLst>
                  <a:outerShdw blurRad="38100" dist="38100" dir="2700000" algn="tl">
                    <a:schemeClr val="bg1">
                      <a:alpha val="43000"/>
                    </a:schemeClr>
                  </a:outerShdw>
                </a:effectLst>
                <a:cs typeface="B Kamran" pitchFamily="2" charset="-78"/>
              </a:rPr>
              <a:t>اصلی</a:t>
            </a:r>
            <a:r>
              <a:rPr lang="fa-IR" sz="2400" b="1" dirty="0">
                <a:solidFill>
                  <a:schemeClr val="bg1"/>
                </a:solidFill>
                <a:cs typeface="B Kamran" pitchFamily="2" charset="-78"/>
              </a:rPr>
              <a:t> </a:t>
            </a:r>
            <a:r>
              <a:rPr lang="fa-IR" sz="2400" dirty="0">
                <a:solidFill>
                  <a:schemeClr val="bg1"/>
                </a:solidFill>
                <a:cs typeface="B Kamran" pitchFamily="2" charset="-78"/>
              </a:rPr>
              <a:t>موضوع می باشد. به این منظور که عملکرد اصلی موضوع را مشخص می کند.</a:t>
            </a:r>
          </a:p>
          <a:p>
            <a:pPr algn="justLow" rtl="1"/>
            <a:r>
              <a:rPr lang="fa-IR" sz="2400" dirty="0">
                <a:solidFill>
                  <a:schemeClr val="bg1"/>
                </a:solidFill>
                <a:cs typeface="B Kamran" pitchFamily="2" charset="-78"/>
              </a:rPr>
              <a:t>2 ) نشانه رده دوم یا عملکرد ثانوی، </a:t>
            </a:r>
            <a:r>
              <a:rPr lang="fa-IR" sz="2400" b="1" dirty="0">
                <a:solidFill>
                  <a:schemeClr val="bg1"/>
                </a:solidFill>
                <a:effectLst>
                  <a:outerShdw blurRad="38100" dist="38100" dir="2700000" algn="tl">
                    <a:schemeClr val="bg1">
                      <a:alpha val="43000"/>
                    </a:schemeClr>
                  </a:outerShdw>
                </a:effectLst>
                <a:cs typeface="B Kamran" pitchFamily="2" charset="-78"/>
              </a:rPr>
              <a:t>معنای</a:t>
            </a:r>
            <a:r>
              <a:rPr lang="fa-IR" sz="2400" b="1" dirty="0">
                <a:solidFill>
                  <a:schemeClr val="bg1"/>
                </a:solidFill>
                <a:cs typeface="B Kamran" pitchFamily="2" charset="-78"/>
              </a:rPr>
              <a:t> </a:t>
            </a:r>
            <a:r>
              <a:rPr lang="fa-IR" sz="2400" b="1" dirty="0">
                <a:solidFill>
                  <a:schemeClr val="bg1"/>
                </a:solidFill>
                <a:effectLst>
                  <a:outerShdw blurRad="38100" dist="38100" dir="2700000" algn="tl">
                    <a:schemeClr val="bg1">
                      <a:alpha val="43000"/>
                    </a:schemeClr>
                  </a:outerShdw>
                </a:effectLst>
                <a:cs typeface="B Kamran" pitchFamily="2" charset="-78"/>
              </a:rPr>
              <a:t>ضمنی</a:t>
            </a:r>
            <a:r>
              <a:rPr lang="fa-IR" sz="2400" b="1" dirty="0">
                <a:solidFill>
                  <a:schemeClr val="bg1"/>
                </a:solidFill>
                <a:cs typeface="B Kamran" pitchFamily="2" charset="-78"/>
              </a:rPr>
              <a:t> </a:t>
            </a:r>
            <a:r>
              <a:rPr lang="fa-IR" sz="2400" dirty="0">
                <a:solidFill>
                  <a:schemeClr val="bg1"/>
                </a:solidFill>
                <a:cs typeface="B Kamran" pitchFamily="2" charset="-78"/>
              </a:rPr>
              <a:t>و</a:t>
            </a:r>
            <a:r>
              <a:rPr lang="fa-IR" sz="2400" b="1" dirty="0">
                <a:solidFill>
                  <a:schemeClr val="bg1"/>
                </a:solidFill>
                <a:cs typeface="B Kamran" pitchFamily="2" charset="-78"/>
              </a:rPr>
              <a:t> </a:t>
            </a:r>
            <a:r>
              <a:rPr lang="fa-IR" sz="2400" b="1" dirty="0">
                <a:solidFill>
                  <a:schemeClr val="bg1"/>
                </a:solidFill>
                <a:effectLst>
                  <a:outerShdw blurRad="38100" dist="38100" dir="2700000" algn="tl">
                    <a:schemeClr val="bg1">
                      <a:alpha val="43000"/>
                    </a:schemeClr>
                  </a:outerShdw>
                </a:effectLst>
                <a:cs typeface="B Kamran" pitchFamily="2" charset="-78"/>
              </a:rPr>
              <a:t>نمادین</a:t>
            </a:r>
            <a:r>
              <a:rPr lang="fa-IR" sz="2400" b="1" dirty="0">
                <a:solidFill>
                  <a:schemeClr val="bg1"/>
                </a:solidFill>
                <a:cs typeface="B Kamran" pitchFamily="2" charset="-78"/>
              </a:rPr>
              <a:t> </a:t>
            </a:r>
            <a:r>
              <a:rPr lang="fa-IR" sz="2400" dirty="0">
                <a:solidFill>
                  <a:schemeClr val="bg1"/>
                </a:solidFill>
                <a:cs typeface="B Kamran" pitchFamily="2" charset="-78"/>
              </a:rPr>
              <a:t>است</a:t>
            </a:r>
            <a:r>
              <a:rPr lang="fa-IR" sz="2400" b="1" dirty="0">
                <a:solidFill>
                  <a:schemeClr val="bg1"/>
                </a:solidFill>
                <a:cs typeface="B Kamran" pitchFamily="2" charset="-78"/>
              </a:rPr>
              <a:t>.</a:t>
            </a:r>
            <a:endParaRPr lang="fa-IR" sz="2400" dirty="0">
              <a:solidFill>
                <a:schemeClr val="bg1"/>
              </a:solidFill>
              <a:cs typeface="B Kamran" pitchFamily="2" charset="-78"/>
            </a:endParaRPr>
          </a:p>
          <a:p>
            <a:pPr algn="justLow" rtl="1"/>
            <a:endParaRPr lang="en-US" sz="2400" dirty="0">
              <a:solidFill>
                <a:schemeClr val="bg1"/>
              </a:solidFill>
              <a:cs typeface="B Kamran" pitchFamily="2" charset="-78"/>
            </a:endParaRPr>
          </a:p>
        </p:txBody>
      </p:sp>
      <p:sp>
        <p:nvSpPr>
          <p:cNvPr id="5" name="TextBox 4"/>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رده بندی معنایی</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sp>
        <p:nvSpPr>
          <p:cNvPr id="9" name="TextBox 8"/>
          <p:cNvSpPr txBox="1"/>
          <p:nvPr/>
        </p:nvSpPr>
        <p:spPr>
          <a:xfrm>
            <a:off x="1447800" y="5493603"/>
            <a:ext cx="7315200" cy="830997"/>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 معنای ضمنی می تواند از نظر عملکردی آنچنان مهم شود که عملکرد اولیه را تحت تأثیر قرار دهد. به گفته </a:t>
            </a:r>
            <a:r>
              <a:rPr lang="en-US" sz="1600" dirty="0">
                <a:solidFill>
                  <a:schemeClr val="bg1"/>
                </a:solidFill>
                <a:latin typeface="Comic Sans MS" pitchFamily="66" charset="0"/>
                <a:cs typeface="B Kamran" pitchFamily="2" charset="-78"/>
                <a:sym typeface="Wingdings" pitchFamily="2" charset="2"/>
              </a:rPr>
              <a:t>Eco</a:t>
            </a:r>
            <a:r>
              <a:rPr lang="fa-IR" sz="2400" dirty="0">
                <a:solidFill>
                  <a:schemeClr val="bg1"/>
                </a:solidFill>
                <a:cs typeface="B Kamran" pitchFamily="2" charset="-78"/>
              </a:rPr>
              <a:t> عملکرد ثانوی بسیار مهم تر از اولی است. </a:t>
            </a:r>
            <a:endParaRPr lang="en-US" sz="2400" dirty="0">
              <a:solidFill>
                <a:schemeClr val="bg1"/>
              </a:solidFill>
              <a:cs typeface="B Kamran" pitchFamily="2" charset="-78"/>
            </a:endParaRPr>
          </a:p>
        </p:txBody>
      </p:sp>
      <p:pic>
        <p:nvPicPr>
          <p:cNvPr id="13" name="Picture 2" descr="C:\Documents and Settings\Sara\Desktop\pics\800px-Bank_of_Montreal_1_db.jpg"/>
          <p:cNvPicPr>
            <a:picLocks noChangeAspect="1" noChangeArrowheads="1"/>
          </p:cNvPicPr>
          <p:nvPr/>
        </p:nvPicPr>
        <p:blipFill>
          <a:blip r:embed="rId4" cstate="print"/>
          <a:srcRect/>
          <a:stretch>
            <a:fillRect/>
          </a:stretch>
        </p:blipFill>
        <p:spPr bwMode="auto">
          <a:xfrm>
            <a:off x="5029200" y="3077028"/>
            <a:ext cx="294640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7" name="Picture 3" descr="C:\Documents and Settings\Sara\Desktop\pics\TimberFramePrecutFrame.jpg"/>
          <p:cNvPicPr>
            <a:picLocks noChangeAspect="1" noChangeArrowheads="1"/>
          </p:cNvPicPr>
          <p:nvPr/>
        </p:nvPicPr>
        <p:blipFill>
          <a:blip r:embed="rId5"/>
          <a:srcRect/>
          <a:stretch>
            <a:fillRect/>
          </a:stretch>
        </p:blipFill>
        <p:spPr bwMode="auto">
          <a:xfrm>
            <a:off x="2438400" y="3000828"/>
            <a:ext cx="1548834" cy="23167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sp>
        <p:nvSpPr>
          <p:cNvPr id="8" name="TextBox 7"/>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ارتباط معنا و ناظر</a:t>
            </a:r>
            <a:endParaRPr lang="en-US" sz="2800" dirty="0">
              <a:solidFill>
                <a:schemeClr val="bg1"/>
              </a:solidFill>
              <a:cs typeface="B Kamran Outline" pitchFamily="2" charset="-78"/>
            </a:endParaRPr>
          </a:p>
        </p:txBody>
      </p:sp>
      <p:sp>
        <p:nvSpPr>
          <p:cNvPr id="6" name="TextBox 5"/>
          <p:cNvSpPr txBox="1"/>
          <p:nvPr/>
        </p:nvSpPr>
        <p:spPr>
          <a:xfrm>
            <a:off x="1524000" y="1447800"/>
            <a:ext cx="7315200" cy="2862322"/>
          </a:xfrm>
          <a:prstGeom prst="rect">
            <a:avLst/>
          </a:prstGeom>
          <a:noFill/>
        </p:spPr>
        <p:txBody>
          <a:bodyPr wrap="square" rtlCol="0">
            <a:spAutoFit/>
          </a:bodyPr>
          <a:lstStyle/>
          <a:p>
            <a:pPr algn="justLow" rtl="1">
              <a:lnSpc>
                <a:spcPct val="150000"/>
              </a:lnSpc>
              <a:buFont typeface="Wingdings" pitchFamily="2" charset="2"/>
              <a:buChar char="ü"/>
            </a:pPr>
            <a:r>
              <a:rPr lang="fa-IR" sz="2400" dirty="0">
                <a:solidFill>
                  <a:schemeClr val="bg1"/>
                </a:solidFill>
                <a:cs typeface="B Kamran" pitchFamily="2" charset="-78"/>
              </a:rPr>
              <a:t> معنا در محیط و چشم انداز ها نمود می یابد، در اینجا این بحث مطرح می شود که ممکن است معنای در نظر گرفته شده در عناصر از سوی طراحان، متفاوت از معنای برداشت شده توسط ناظران و حاضرین در فضا باشد. در نظر </a:t>
            </a:r>
            <a:r>
              <a:rPr lang="en-US" sz="1600" dirty="0">
                <a:solidFill>
                  <a:schemeClr val="bg1"/>
                </a:solidFill>
                <a:latin typeface="Comic Sans MS" pitchFamily="66" charset="0"/>
                <a:cs typeface="B Kamran" pitchFamily="2" charset="-78"/>
                <a:sym typeface="Wingdings" pitchFamily="2" charset="2"/>
              </a:rPr>
              <a:t>Barthes</a:t>
            </a:r>
            <a:r>
              <a:rPr lang="fa-IR" sz="2400" dirty="0">
                <a:solidFill>
                  <a:schemeClr val="bg1"/>
                </a:solidFill>
                <a:cs typeface="B Kamran" pitchFamily="2" charset="-78"/>
              </a:rPr>
              <a:t> نوع نگرش به محیط سبب می شود معنا تغییر یابد. از این رو </a:t>
            </a:r>
            <a:r>
              <a:rPr lang="fa-IR" sz="2400" b="1" dirty="0">
                <a:solidFill>
                  <a:schemeClr val="bg1"/>
                </a:solidFill>
                <a:effectLst>
                  <a:outerShdw blurRad="38100" dist="38100" dir="2700000" algn="tl">
                    <a:schemeClr val="bg1">
                      <a:alpha val="43000"/>
                    </a:schemeClr>
                  </a:outerShdw>
                </a:effectLst>
                <a:cs typeface="B Kamran" pitchFamily="2" charset="-78"/>
              </a:rPr>
              <a:t>بسیاری از معانی اجتماعی محیط های مصنوع ، به حضار و تصورات حضار بستگی دارد.</a:t>
            </a:r>
            <a:endParaRPr lang="en-US" sz="2400" b="1" dirty="0">
              <a:solidFill>
                <a:schemeClr val="bg1"/>
              </a:solidFill>
              <a:effectLst>
                <a:outerShdw blurRad="38100" dist="38100" dir="2700000" algn="tl">
                  <a:schemeClr val="bg1">
                    <a:alpha val="43000"/>
                  </a:schemeClr>
                </a:outerShdw>
              </a:effectLst>
              <a:cs typeface="B Kamran" pitchFamily="2" charset="-78"/>
            </a:endParaRPr>
          </a:p>
        </p:txBody>
      </p:sp>
      <p:pic>
        <p:nvPicPr>
          <p:cNvPr id="3074" name="Picture 2" descr="J:\ax\Picture5.png"/>
          <p:cNvPicPr>
            <a:picLocks noChangeAspect="1" noChangeArrowheads="1"/>
          </p:cNvPicPr>
          <p:nvPr/>
        </p:nvPicPr>
        <p:blipFill>
          <a:blip r:embed="rId4"/>
          <a:srcRect l="53394" t="3995" r="1445" b="74829"/>
          <a:stretch>
            <a:fillRect/>
          </a:stretch>
        </p:blipFill>
        <p:spPr bwMode="auto">
          <a:xfrm>
            <a:off x="2438400" y="4419600"/>
            <a:ext cx="2385392" cy="1524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ارتباط نمادپردازی با قدرت</a:t>
            </a:r>
            <a:endParaRPr lang="en-US" sz="2800" dirty="0">
              <a:solidFill>
                <a:schemeClr val="bg1"/>
              </a:solidFill>
              <a:cs typeface="B Kamran Outline" pitchFamily="2" charset="-78"/>
            </a:endParaRPr>
          </a:p>
        </p:txBody>
      </p:sp>
      <p:sp>
        <p:nvSpPr>
          <p:cNvPr id="6" name="TextBox 5"/>
          <p:cNvSpPr txBox="1"/>
          <p:nvPr/>
        </p:nvSpPr>
        <p:spPr>
          <a:xfrm>
            <a:off x="1524000" y="1828800"/>
            <a:ext cx="7315200" cy="3970318"/>
          </a:xfrm>
          <a:prstGeom prst="rect">
            <a:avLst/>
          </a:prstGeom>
          <a:noFill/>
        </p:spPr>
        <p:txBody>
          <a:bodyPr wrap="square" rtlCol="0">
            <a:spAutoFit/>
          </a:bodyPr>
          <a:lstStyle/>
          <a:p>
            <a:pPr algn="justLow" rtl="1">
              <a:lnSpc>
                <a:spcPct val="120000"/>
              </a:lnSpc>
              <a:buFont typeface="Wingdings" pitchFamily="2" charset="2"/>
              <a:buChar char="ü"/>
            </a:pPr>
            <a:r>
              <a:rPr lang="fa-IR" sz="2400" b="1" dirty="0">
                <a:solidFill>
                  <a:schemeClr val="bg1"/>
                </a:solidFill>
                <a:effectLst>
                  <a:outerShdw blurRad="38100" dist="38100" dir="2700000" algn="tl">
                    <a:schemeClr val="bg1">
                      <a:alpha val="43000"/>
                    </a:schemeClr>
                  </a:outerShdw>
                </a:effectLst>
                <a:cs typeface="B Kamran" pitchFamily="2" charset="-78"/>
              </a:rPr>
              <a:t> </a:t>
            </a:r>
            <a:r>
              <a:rPr lang="fa-IR" sz="2400" dirty="0">
                <a:solidFill>
                  <a:schemeClr val="bg1"/>
                </a:solidFill>
                <a:cs typeface="B Kamran" pitchFamily="2" charset="-78"/>
              </a:rPr>
              <a:t>نقش نمادین بناها و محیط، بخش با اهمیتی از ارتباط میان جامعه و محیط است. توجه زیادی به این مطلب می گردد که محیط ها بیانگر طرح های مورد نظر قدرت حاکم بر جامعه باشند. بنا به گفته </a:t>
            </a:r>
            <a:r>
              <a:rPr lang="en-US" sz="1600" dirty="0" err="1">
                <a:solidFill>
                  <a:schemeClr val="bg1"/>
                </a:solidFill>
                <a:latin typeface="Comic Sans MS" pitchFamily="66" charset="0"/>
                <a:cs typeface="B Kamran" pitchFamily="2" charset="-78"/>
                <a:sym typeface="Wingdings" pitchFamily="2" charset="2"/>
              </a:rPr>
              <a:t>Lasswell</a:t>
            </a:r>
            <a:r>
              <a:rPr lang="fa-IR" sz="2400" dirty="0">
                <a:solidFill>
                  <a:schemeClr val="bg1"/>
                </a:solidFill>
                <a:cs typeface="B Kamran" pitchFamily="2" charset="-78"/>
              </a:rPr>
              <a:t> قدرت ها از دو طریق ایجاد معنا می کنند :</a:t>
            </a:r>
          </a:p>
          <a:p>
            <a:pPr algn="justLow" rtl="1">
              <a:lnSpc>
                <a:spcPct val="120000"/>
              </a:lnSpc>
            </a:pPr>
            <a:r>
              <a:rPr lang="fa-IR" sz="2400" dirty="0">
                <a:solidFill>
                  <a:schemeClr val="bg1"/>
                </a:solidFill>
                <a:cs typeface="B Kamran" pitchFamily="2" charset="-78"/>
              </a:rPr>
              <a:t>                            1 ) ایجاد ترس به وسیله نمایش عظمت قدرت حاکم</a:t>
            </a:r>
          </a:p>
          <a:p>
            <a:pPr algn="justLow" rtl="1">
              <a:lnSpc>
                <a:spcPct val="120000"/>
              </a:lnSpc>
            </a:pPr>
            <a:r>
              <a:rPr lang="fa-IR" sz="2400" dirty="0">
                <a:solidFill>
                  <a:schemeClr val="bg1"/>
                </a:solidFill>
                <a:cs typeface="B Kamran" pitchFamily="2" charset="-78"/>
              </a:rPr>
              <a:t>                           2 ) ایجاد احساس تحسین و شگفتی در ناظر</a:t>
            </a:r>
          </a:p>
          <a:p>
            <a:pPr algn="justLow" rtl="1">
              <a:lnSpc>
                <a:spcPct val="120000"/>
              </a:lnSpc>
            </a:pPr>
            <a:endParaRPr lang="fa-IR" dirty="0">
              <a:solidFill>
                <a:schemeClr val="bg1"/>
              </a:solidFill>
              <a:cs typeface="B Kamran" pitchFamily="2" charset="-78"/>
            </a:endParaRPr>
          </a:p>
          <a:p>
            <a:pPr algn="justLow" rtl="1">
              <a:lnSpc>
                <a:spcPct val="120000"/>
              </a:lnSpc>
            </a:pPr>
            <a:r>
              <a:rPr lang="fa-IR" sz="2400" dirty="0">
                <a:solidFill>
                  <a:schemeClr val="bg1"/>
                </a:solidFill>
                <a:cs typeface="B Kamran" pitchFamily="2" charset="-78"/>
              </a:rPr>
              <a:t>از آنجایی که طی دوره های مختلف زمانی، قدرت ها تغییر می یابند، نوع نمادپردازی نیز متحول می شود. با این وجود در تمامی دوره ها چه سلطنتی، چه دوره صنعتی و چه زمان حال، هدف قدرت از نمادپردازی یکی است و آن مشروع کردن ایدئولوژی نظام حاکم از طریق کالبد است.</a:t>
            </a:r>
            <a:endParaRPr lang="en-US" sz="2400" dirty="0">
              <a:solidFill>
                <a:srgbClr val="FF0000"/>
              </a:solidFill>
              <a:cs typeface="B Kamran" pitchFamily="2" charset="-78"/>
            </a:endParaRPr>
          </a:p>
        </p:txBody>
      </p:sp>
      <p:pic>
        <p:nvPicPr>
          <p:cNvPr id="5"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نمادگرایی قبل از مدرنیسم</a:t>
            </a:r>
            <a:endParaRPr lang="en-US" sz="2800" dirty="0">
              <a:solidFill>
                <a:schemeClr val="bg1"/>
              </a:solidFill>
              <a:cs typeface="B Kamran Outline" pitchFamily="2" charset="-78"/>
            </a:endParaRPr>
          </a:p>
        </p:txBody>
      </p:sp>
      <p:sp>
        <p:nvSpPr>
          <p:cNvPr id="6" name="TextBox 5"/>
          <p:cNvSpPr txBox="1"/>
          <p:nvPr/>
        </p:nvSpPr>
        <p:spPr>
          <a:xfrm>
            <a:off x="1524000" y="1371600"/>
            <a:ext cx="7315200" cy="1200329"/>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 حکومت های دیکتاتوری و رژیم های پادشاهی-مستعمراتی از محیط های مصنوع به طور روشنی برای نمادپردازی قدرت سیاسی خود استفاده می کردند. </a:t>
            </a:r>
          </a:p>
          <a:p>
            <a:pPr algn="justLow" rtl="1"/>
            <a:endParaRPr lang="fa-IR" sz="2400" dirty="0">
              <a:solidFill>
                <a:schemeClr val="bg1"/>
              </a:solidFill>
              <a:cs typeface="B Kamran" pitchFamily="2" charset="-78"/>
            </a:endParaRPr>
          </a:p>
        </p:txBody>
      </p:sp>
      <p:pic>
        <p:nvPicPr>
          <p:cNvPr id="5"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5124" name="Picture 4" descr="C:\Documents and Settings\Sara\Desktop\pics\ger-ger-90.jpg"/>
          <p:cNvPicPr>
            <a:picLocks noChangeAspect="1" noChangeArrowheads="1"/>
          </p:cNvPicPr>
          <p:nvPr/>
        </p:nvPicPr>
        <p:blipFill>
          <a:blip r:embed="rId4"/>
          <a:srcRect/>
          <a:stretch>
            <a:fillRect/>
          </a:stretch>
        </p:blipFill>
        <p:spPr bwMode="auto">
          <a:xfrm>
            <a:off x="5473096" y="2667000"/>
            <a:ext cx="3289904" cy="2590800"/>
          </a:xfrm>
          <a:prstGeom prst="rect">
            <a:avLst/>
          </a:prstGeom>
          <a:ln>
            <a:noFill/>
          </a:ln>
          <a:effectLst>
            <a:softEdge rad="112500"/>
          </a:effectLst>
        </p:spPr>
      </p:pic>
      <p:pic>
        <p:nvPicPr>
          <p:cNvPr id="5125" name="Picture 5" descr="C:\Documents and Settings\Sara\Desktop\pics\ger-soldiers_hall1.jpg"/>
          <p:cNvPicPr>
            <a:picLocks noChangeAspect="1" noChangeArrowheads="1"/>
          </p:cNvPicPr>
          <p:nvPr/>
        </p:nvPicPr>
        <p:blipFill>
          <a:blip r:embed="rId5"/>
          <a:srcRect r="2083" b="4325"/>
          <a:stretch>
            <a:fillRect/>
          </a:stretch>
        </p:blipFill>
        <p:spPr bwMode="auto">
          <a:xfrm>
            <a:off x="4038600" y="4876800"/>
            <a:ext cx="3581400" cy="1752600"/>
          </a:xfrm>
          <a:prstGeom prst="rect">
            <a:avLst/>
          </a:prstGeom>
          <a:ln>
            <a:noFill/>
          </a:ln>
          <a:effectLst>
            <a:softEdge rad="112500"/>
          </a:effectLst>
        </p:spPr>
      </p:pic>
      <p:pic>
        <p:nvPicPr>
          <p:cNvPr id="7" name="Picture 2" descr="C:\Documents and Settings\Sara\Desktop\pics\ger-Welthauptstadt_Germania.jpg"/>
          <p:cNvPicPr>
            <a:picLocks noChangeAspect="1" noChangeArrowheads="1"/>
          </p:cNvPicPr>
          <p:nvPr/>
        </p:nvPicPr>
        <p:blipFill>
          <a:blip r:embed="rId6"/>
          <a:srcRect/>
          <a:stretch>
            <a:fillRect/>
          </a:stretch>
        </p:blipFill>
        <p:spPr bwMode="auto">
          <a:xfrm>
            <a:off x="1744717" y="2141220"/>
            <a:ext cx="3665483" cy="2125980"/>
          </a:xfrm>
          <a:prstGeom prst="rect">
            <a:avLst/>
          </a:prstGeom>
          <a:ln>
            <a:noFill/>
          </a:ln>
          <a:effectLst>
            <a:softEdge rad="112500"/>
          </a:effectLst>
        </p:spPr>
      </p:pic>
      <p:pic>
        <p:nvPicPr>
          <p:cNvPr id="1026" name="Picture 2" descr="C:\Documents and Settings\Sara\Desktop\pics\T001140B.jpg"/>
          <p:cNvPicPr>
            <a:picLocks noChangeAspect="1" noChangeArrowheads="1"/>
          </p:cNvPicPr>
          <p:nvPr/>
        </p:nvPicPr>
        <p:blipFill>
          <a:blip r:embed="rId7"/>
          <a:srcRect/>
          <a:stretch>
            <a:fillRect/>
          </a:stretch>
        </p:blipFill>
        <p:spPr bwMode="auto">
          <a:xfrm>
            <a:off x="1524000" y="4267200"/>
            <a:ext cx="2590800" cy="2048256"/>
          </a:xfrm>
          <a:prstGeom prst="rect">
            <a:avLst/>
          </a:prstGeom>
          <a:ln>
            <a:noFill/>
          </a:ln>
          <a:effectLst>
            <a:softEdge rad="11250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1600" y="619780"/>
            <a:ext cx="4267200" cy="523220"/>
          </a:xfrm>
          <a:prstGeom prst="rect">
            <a:avLst/>
          </a:prstGeom>
          <a:noFill/>
        </p:spPr>
        <p:txBody>
          <a:bodyPr wrap="square" rtlCol="0">
            <a:spAutoFit/>
          </a:bodyPr>
          <a:lstStyle/>
          <a:p>
            <a:r>
              <a:rPr lang="fa-IR" sz="2800" dirty="0">
                <a:solidFill>
                  <a:schemeClr val="bg1"/>
                </a:solidFill>
                <a:cs typeface="B Kamran Outline" pitchFamily="2" charset="-78"/>
              </a:rPr>
              <a:t>نمادگرایی در دوره مدرنیسم</a:t>
            </a:r>
            <a:endParaRPr lang="en-US" sz="2800" dirty="0">
              <a:solidFill>
                <a:schemeClr val="bg1"/>
              </a:solidFill>
              <a:cs typeface="B Kamran Outline" pitchFamily="2" charset="-78"/>
            </a:endParaRPr>
          </a:p>
        </p:txBody>
      </p:sp>
      <p:sp>
        <p:nvSpPr>
          <p:cNvPr id="6" name="TextBox 5"/>
          <p:cNvSpPr txBox="1"/>
          <p:nvPr/>
        </p:nvSpPr>
        <p:spPr>
          <a:xfrm>
            <a:off x="1524000" y="1066800"/>
            <a:ext cx="7315200" cy="4154984"/>
          </a:xfrm>
          <a:prstGeom prst="rect">
            <a:avLst/>
          </a:prstGeom>
          <a:noFill/>
        </p:spPr>
        <p:txBody>
          <a:bodyPr wrap="square" rtlCol="0">
            <a:spAutoFit/>
          </a:bodyPr>
          <a:lstStyle/>
          <a:p>
            <a:pPr algn="justLow" rtl="1"/>
            <a:r>
              <a:rPr lang="fa-IR" sz="2400" dirty="0">
                <a:solidFill>
                  <a:schemeClr val="bg1"/>
                </a:solidFill>
                <a:cs typeface="B Kamran" pitchFamily="2" charset="-78"/>
              </a:rPr>
              <a:t> معماران دوره مدرن، نمادپردازی به شکل تزئینات در فرم را نپذیرفتند. </a:t>
            </a:r>
            <a:r>
              <a:rPr lang="fa-IR" sz="2400" dirty="0">
                <a:solidFill>
                  <a:srgbClr val="FF0000"/>
                </a:solidFill>
                <a:cs typeface="B Kamran" pitchFamily="2" charset="-78"/>
              </a:rPr>
              <a:t> </a:t>
            </a:r>
          </a:p>
          <a:p>
            <a:pPr algn="justLow" rtl="1"/>
            <a:r>
              <a:rPr lang="fa-IR" sz="2400" dirty="0">
                <a:solidFill>
                  <a:schemeClr val="bg1"/>
                </a:solidFill>
                <a:cs typeface="B Kamran" pitchFamily="2" charset="-78"/>
              </a:rPr>
              <a:t> </a:t>
            </a:r>
            <a:r>
              <a:rPr lang="en-US" sz="1600" dirty="0" err="1">
                <a:solidFill>
                  <a:schemeClr val="bg1"/>
                </a:solidFill>
                <a:latin typeface="Comic Sans MS" pitchFamily="66" charset="0"/>
                <a:cs typeface="B Kamran" pitchFamily="2" charset="-78"/>
                <a:sym typeface="Wingdings" pitchFamily="2" charset="2"/>
              </a:rPr>
              <a:t>Venturi</a:t>
            </a:r>
            <a:r>
              <a:rPr lang="fa-IR" sz="2400" dirty="0">
                <a:solidFill>
                  <a:schemeClr val="bg1"/>
                </a:solidFill>
                <a:cs typeface="B Kamran" pitchFamily="2" charset="-78"/>
              </a:rPr>
              <a:t> سه روش را برای مشخص کردن عملکرد و معنای یک بنا در معماری مدرنیستی معین نمود :</a:t>
            </a:r>
          </a:p>
          <a:p>
            <a:pPr algn="justLow" rtl="1"/>
            <a:r>
              <a:rPr lang="fa-IR" sz="2400" dirty="0">
                <a:solidFill>
                  <a:schemeClr val="bg1"/>
                </a:solidFill>
                <a:cs typeface="B Kamran" pitchFamily="2" charset="-78"/>
              </a:rPr>
              <a:t> - قراردادن نشانه ای بزرگ در جلوی یک ساختمان کوچک</a:t>
            </a:r>
          </a:p>
          <a:p>
            <a:pPr algn="justLow" rtl="1"/>
            <a:endParaRPr lang="fa-IR" sz="2400" dirty="0">
              <a:solidFill>
                <a:schemeClr val="bg1"/>
              </a:solidFill>
              <a:cs typeface="B Kamran" pitchFamily="2" charset="-78"/>
            </a:endParaRPr>
          </a:p>
          <a:p>
            <a:pPr algn="justLow" rtl="1"/>
            <a:endParaRPr lang="en-US" sz="2400" dirty="0">
              <a:solidFill>
                <a:schemeClr val="bg1"/>
              </a:solidFill>
              <a:cs typeface="B Kamran" pitchFamily="2" charset="-78"/>
            </a:endParaRPr>
          </a:p>
          <a:p>
            <a:pPr algn="justLow" rtl="1"/>
            <a:endParaRPr lang="fa-IR" sz="2400" dirty="0">
              <a:solidFill>
                <a:schemeClr val="bg1"/>
              </a:solidFill>
              <a:cs typeface="B Kamran" pitchFamily="2" charset="-78"/>
            </a:endParaRPr>
          </a:p>
          <a:p>
            <a:pPr algn="justLow" rtl="1"/>
            <a:r>
              <a:rPr lang="fa-IR" sz="2400" dirty="0">
                <a:solidFill>
                  <a:schemeClr val="bg1"/>
                </a:solidFill>
                <a:cs typeface="B Kamran" pitchFamily="2" charset="-78"/>
              </a:rPr>
              <a:t>- قرار دادن نشانه ها در نما. </a:t>
            </a:r>
          </a:p>
          <a:p>
            <a:pPr algn="justLow" rtl="1"/>
            <a:endParaRPr lang="fa-IR" sz="2400" dirty="0">
              <a:solidFill>
                <a:schemeClr val="bg1"/>
              </a:solidFill>
              <a:cs typeface="B Kamran" pitchFamily="2" charset="-78"/>
            </a:endParaRPr>
          </a:p>
          <a:p>
            <a:pPr algn="justLow" rtl="1"/>
            <a:endParaRPr lang="fa-IR" sz="2400" dirty="0">
              <a:solidFill>
                <a:schemeClr val="bg1"/>
              </a:solidFill>
              <a:cs typeface="B Kamran" pitchFamily="2" charset="-78"/>
            </a:endParaRPr>
          </a:p>
          <a:p>
            <a:pPr algn="justLow" rtl="1"/>
            <a:r>
              <a:rPr lang="fa-IR" sz="2400" dirty="0">
                <a:solidFill>
                  <a:schemeClr val="bg1"/>
                </a:solidFill>
                <a:cs typeface="B Kamran" pitchFamily="2" charset="-78"/>
              </a:rPr>
              <a:t> - ساخت بناهایی که فرم آن ها بیانگر عملکردشان می باشد.</a:t>
            </a:r>
          </a:p>
        </p:txBody>
      </p:sp>
      <p:pic>
        <p:nvPicPr>
          <p:cNvPr id="5"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4098" name="Picture 2" descr="C:\Documents and Settings\Sara\Desktop\pics\Image(320).jpg"/>
          <p:cNvPicPr>
            <a:picLocks noChangeAspect="1" noChangeArrowheads="1"/>
          </p:cNvPicPr>
          <p:nvPr/>
        </p:nvPicPr>
        <p:blipFill>
          <a:blip r:embed="rId4"/>
          <a:srcRect/>
          <a:stretch>
            <a:fillRect/>
          </a:stretch>
        </p:blipFill>
        <p:spPr bwMode="auto">
          <a:xfrm>
            <a:off x="1447800" y="1828800"/>
            <a:ext cx="2286000" cy="1714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9" name="Picture 3" descr="C:\Documents and Settings\Sara\Desktop\pics\ROC006-Sydney_Opera_House_Sails.jpg"/>
          <p:cNvPicPr>
            <a:picLocks noChangeAspect="1" noChangeArrowheads="1"/>
          </p:cNvPicPr>
          <p:nvPr/>
        </p:nvPicPr>
        <p:blipFill>
          <a:blip r:embed="rId5"/>
          <a:srcRect/>
          <a:stretch>
            <a:fillRect/>
          </a:stretch>
        </p:blipFill>
        <p:spPr bwMode="auto">
          <a:xfrm>
            <a:off x="1371600" y="4165600"/>
            <a:ext cx="2438400" cy="162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Documents and Settings\Sara\Desktop\pics\abbottwilliamgoldberg.jpg"/>
          <p:cNvPicPr>
            <a:picLocks noChangeAspect="1" noChangeArrowheads="1"/>
          </p:cNvPicPr>
          <p:nvPr/>
        </p:nvPicPr>
        <p:blipFill>
          <a:blip r:embed="rId6"/>
          <a:srcRect/>
          <a:stretch>
            <a:fillRect/>
          </a:stretch>
        </p:blipFill>
        <p:spPr bwMode="auto">
          <a:xfrm>
            <a:off x="4556858" y="2667000"/>
            <a:ext cx="1615342" cy="20159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Documents and Settings\Sara\Desktop\pics\093b.jpg"/>
          <p:cNvPicPr>
            <a:picLocks noChangeAspect="1" noChangeArrowheads="1"/>
          </p:cNvPicPr>
          <p:nvPr/>
        </p:nvPicPr>
        <p:blipFill>
          <a:blip r:embed="rId7"/>
          <a:srcRect/>
          <a:stretch>
            <a:fillRect/>
          </a:stretch>
        </p:blipFill>
        <p:spPr bwMode="auto">
          <a:xfrm>
            <a:off x="4267200" y="5257800"/>
            <a:ext cx="2785239" cy="1330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1600" y="619780"/>
            <a:ext cx="5334000" cy="523220"/>
          </a:xfrm>
          <a:prstGeom prst="rect">
            <a:avLst/>
          </a:prstGeom>
          <a:noFill/>
        </p:spPr>
        <p:txBody>
          <a:bodyPr wrap="square" rtlCol="0">
            <a:spAutoFit/>
          </a:bodyPr>
          <a:lstStyle/>
          <a:p>
            <a:r>
              <a:rPr lang="fa-IR" sz="2800" dirty="0">
                <a:solidFill>
                  <a:schemeClr val="bg1"/>
                </a:solidFill>
                <a:cs typeface="B Kamran Outline" pitchFamily="2" charset="-78"/>
              </a:rPr>
              <a:t>نمادگرایی در دوره پست مدرنیسم</a:t>
            </a:r>
            <a:endParaRPr lang="en-US" sz="2800" dirty="0">
              <a:solidFill>
                <a:schemeClr val="bg1"/>
              </a:solidFill>
              <a:cs typeface="B Kamran Outline" pitchFamily="2" charset="-78"/>
            </a:endParaRPr>
          </a:p>
        </p:txBody>
      </p:sp>
      <p:sp>
        <p:nvSpPr>
          <p:cNvPr id="6" name="TextBox 5"/>
          <p:cNvSpPr txBox="1"/>
          <p:nvPr/>
        </p:nvSpPr>
        <p:spPr>
          <a:xfrm>
            <a:off x="1524000" y="1828800"/>
            <a:ext cx="7315200" cy="1569660"/>
          </a:xfrm>
          <a:prstGeom prst="rect">
            <a:avLst/>
          </a:prstGeom>
          <a:noFill/>
        </p:spPr>
        <p:txBody>
          <a:bodyPr wrap="square" rtlCol="0">
            <a:spAutoFit/>
          </a:bodyPr>
          <a:lstStyle/>
          <a:p>
            <a:pPr algn="justLow" rtl="1">
              <a:buFont typeface="Wingdings" pitchFamily="2" charset="2"/>
              <a:buChar char="ü"/>
            </a:pPr>
            <a:r>
              <a:rPr lang="fa-IR" sz="2400" dirty="0">
                <a:solidFill>
                  <a:schemeClr val="bg1"/>
                </a:solidFill>
                <a:cs typeface="B Kamran" pitchFamily="2" charset="-78"/>
              </a:rPr>
              <a:t> در دوره پست مدرن میل به استفاده از نمادگرایی معمارانه به وجود آمد. بسیاری از بناهای پست مدرن ترکیبی از سبک های بصری، زبان ها و نشانه های مختلف هستند که اشاره ضمنی به فرهنگ عامه، تکنولوژی، سنت ها و مفاهیم محلی دارند .</a:t>
            </a:r>
          </a:p>
          <a:p>
            <a:pPr algn="justLow" rtl="1"/>
            <a:endParaRPr lang="fa-IR" sz="2400" dirty="0">
              <a:solidFill>
                <a:schemeClr val="bg1"/>
              </a:solidFill>
              <a:cs typeface="B Kamran" pitchFamily="2" charset="-78"/>
            </a:endParaRPr>
          </a:p>
        </p:txBody>
      </p:sp>
      <p:pic>
        <p:nvPicPr>
          <p:cNvPr id="5"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7170" name="Picture 2" descr="C:\Documents and Settings\Sara\Desktop\pics\untitled1.bmp"/>
          <p:cNvPicPr>
            <a:picLocks noChangeAspect="1" noChangeArrowheads="1"/>
          </p:cNvPicPr>
          <p:nvPr/>
        </p:nvPicPr>
        <p:blipFill>
          <a:blip r:embed="rId4"/>
          <a:srcRect/>
          <a:stretch>
            <a:fillRect/>
          </a:stretch>
        </p:blipFill>
        <p:spPr bwMode="auto">
          <a:xfrm>
            <a:off x="1773850" y="2962275"/>
            <a:ext cx="3331550" cy="2219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71" name="Picture 3" descr="C:\Documents and Settings\Sara\Desktop\pics\untitled2.bmp"/>
          <p:cNvPicPr>
            <a:picLocks noChangeAspect="1" noChangeArrowheads="1"/>
          </p:cNvPicPr>
          <p:nvPr/>
        </p:nvPicPr>
        <p:blipFill>
          <a:blip r:embed="rId5"/>
          <a:srcRect/>
          <a:stretch>
            <a:fillRect/>
          </a:stretch>
        </p:blipFill>
        <p:spPr bwMode="auto">
          <a:xfrm>
            <a:off x="5257800" y="4343400"/>
            <a:ext cx="2978150" cy="20251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00200" y="1906012"/>
            <a:ext cx="7010400" cy="3046988"/>
          </a:xfrm>
          <a:prstGeom prst="rect">
            <a:avLst/>
          </a:prstGeom>
          <a:noFill/>
        </p:spPr>
        <p:txBody>
          <a:bodyPr wrap="square" rtlCol="0">
            <a:spAutoFit/>
          </a:bodyPr>
          <a:lstStyle/>
          <a:p>
            <a:pPr algn="r"/>
            <a:endParaRPr lang="fa-IR" sz="2400" dirty="0">
              <a:solidFill>
                <a:schemeClr val="bg1"/>
              </a:solidFill>
              <a:cs typeface="B Kamran" pitchFamily="2" charset="-78"/>
            </a:endParaRPr>
          </a:p>
          <a:p>
            <a:pPr algn="just" rtl="1"/>
            <a:r>
              <a:rPr lang="fa-IR" sz="2400" dirty="0">
                <a:solidFill>
                  <a:schemeClr val="bg1"/>
                </a:solidFill>
                <a:cs typeface="B Kamran" pitchFamily="2" charset="-78"/>
              </a:rPr>
              <a:t>آگاهی و درک محیط به ویژه درک و تجربه مکان یکی از ابعاد اساسی در طراحی شهری است. از اوایل سال 1960 با تاسیس رشته شهرسازی تحقیقات گسترده ای در زمینه درک مردم در محیط های شهری انجام شد که از دغدغه های اصلی آن کارکردن روی سمبل سازی و معانی در محیط ساخته شده است.</a:t>
            </a:r>
          </a:p>
          <a:p>
            <a:pPr algn="just" rtl="1"/>
            <a:r>
              <a:rPr lang="fa-IR" sz="2400" dirty="0">
                <a:solidFill>
                  <a:schemeClr val="bg1"/>
                </a:solidFill>
                <a:cs typeface="B Kamran" pitchFamily="2" charset="-78"/>
              </a:rPr>
              <a:t>این بخش در دو قسمت ارائه می شود: در قسمت اول درک محیط مورد بررسی قرار می گیرد و در قسمت دوم ساخت مکان در ارتباط با حس مکان ، بی مکانی و چگونگی طراحی مکان ها بررسی می شود.</a:t>
            </a:r>
            <a:endParaRPr lang="en-US" sz="2400" dirty="0">
              <a:solidFill>
                <a:schemeClr val="bg1"/>
              </a:solidFill>
              <a:cs typeface="B Kamran" pitchFamily="2" charset="-78"/>
            </a:endParaRPr>
          </a:p>
        </p:txBody>
      </p:sp>
      <p:sp>
        <p:nvSpPr>
          <p:cNvPr id="5" name="TextBox 4"/>
          <p:cNvSpPr txBox="1"/>
          <p:nvPr/>
        </p:nvSpPr>
        <p:spPr>
          <a:xfrm>
            <a:off x="1676400" y="685800"/>
            <a:ext cx="4267200" cy="523220"/>
          </a:xfrm>
          <a:prstGeom prst="rect">
            <a:avLst/>
          </a:prstGeom>
          <a:noFill/>
        </p:spPr>
        <p:txBody>
          <a:bodyPr wrap="square" rtlCol="0">
            <a:spAutoFit/>
          </a:bodyPr>
          <a:lstStyle/>
          <a:p>
            <a:r>
              <a:rPr lang="fa-IR" sz="2800" b="1" dirty="0">
                <a:solidFill>
                  <a:schemeClr val="bg1"/>
                </a:solidFill>
                <a:cs typeface="B Kamran Outline" pitchFamily="2" charset="-78"/>
              </a:rPr>
              <a:t>مقدمه</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1524000" y="1295400"/>
            <a:ext cx="70104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buFont typeface="Arial" pitchFamily="34" charset="0"/>
              <a:buChar char="•"/>
            </a:pPr>
            <a:r>
              <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rPr>
              <a:t> بحث و گفتگوهای زیادی برای درک محیط وآفرینش معنا در محیط شهری وجود دارد.در این قسمت در مورد </a:t>
            </a:r>
            <a:r>
              <a:rPr lang="fa-IR" sz="2400" dirty="0">
                <a:solidFill>
                  <a:schemeClr val="bg1"/>
                </a:solidFill>
                <a:latin typeface="Calibri" pitchFamily="34" charset="0"/>
                <a:ea typeface="Calibri" pitchFamily="34" charset="0"/>
                <a:cs typeface="B Kamran" pitchFamily="2" charset="-78"/>
              </a:rPr>
              <a:t>نوع خاصی از معنا بحث می شود که در طراحی شهری اهمیت زیادی دارد و آن </a:t>
            </a:r>
            <a:r>
              <a:rPr lang="en-US" sz="1600" dirty="0">
                <a:solidFill>
                  <a:schemeClr val="bg1"/>
                </a:solidFill>
                <a:latin typeface="Comic Sans MS" pitchFamily="66" charset="0"/>
                <a:cs typeface="B Kamran" pitchFamily="2" charset="-78"/>
              </a:rPr>
              <a:t>sense of place </a:t>
            </a:r>
            <a:r>
              <a:rPr lang="fa-IR" sz="1600" dirty="0">
                <a:solidFill>
                  <a:schemeClr val="bg1"/>
                </a:solidFill>
                <a:latin typeface="Comic Sans MS" pitchFamily="66" charset="0"/>
                <a:cs typeface="B Kamran" pitchFamily="2" charset="-78"/>
              </a:rPr>
              <a:t> </a:t>
            </a:r>
            <a:r>
              <a:rPr lang="fa-IR" sz="2400" dirty="0">
                <a:solidFill>
                  <a:schemeClr val="bg1"/>
                </a:solidFill>
                <a:latin typeface="Calibri" pitchFamily="34" charset="0"/>
                <a:ea typeface="Calibri" pitchFamily="34" charset="0"/>
                <a:cs typeface="B Kamran" pitchFamily="2" charset="-78"/>
              </a:rPr>
              <a:t>یا همان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حس مکان</a:t>
            </a:r>
            <a:r>
              <a:rPr lang="fa-IR" sz="2400"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می باشد.</a:t>
            </a: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buFont typeface="Arial" pitchFamily="34" charset="0"/>
              <a:buChar char="•"/>
            </a:pPr>
            <a:r>
              <a:rPr lang="fa-IR" sz="2400" dirty="0">
                <a:solidFill>
                  <a:schemeClr val="bg1"/>
                </a:solidFill>
                <a:latin typeface="Calibri" pitchFamily="34" charset="0"/>
                <a:ea typeface="Calibri" pitchFamily="34" charset="0"/>
                <a:cs typeface="B Kamran" pitchFamily="2" charset="-78"/>
              </a:rPr>
              <a:t> حس مکان اغلب درباره اصطلاح یا همان عقیده</a:t>
            </a:r>
            <a:r>
              <a:rPr lang="fa-IR" sz="2400"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استعداد مکان </a:t>
            </a:r>
            <a:r>
              <a:rPr lang="fa-IR" sz="2400"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a:t>
            </a:r>
            <a:r>
              <a:rPr lang="fa-IR" sz="2400" dirty="0">
                <a:solidFill>
                  <a:schemeClr val="bg1"/>
                </a:solidFill>
                <a:latin typeface="Calibri" pitchFamily="34" charset="0"/>
                <a:ea typeface="Calibri" pitchFamily="34" charset="0"/>
                <a:cs typeface="B Kamran" pitchFamily="2" charset="-78"/>
              </a:rPr>
              <a:t>بحث می کند  و در آن به این موضوع که مردم بعضی چیزها را ماوراء ویژگی های فیزیکی مکان تجربه می کنند، اشاره می گردد. </a:t>
            </a: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buFont typeface="Arial" pitchFamily="34" charset="0"/>
              <a:buChar char="•"/>
            </a:pP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“روح مکان” </a:t>
            </a:r>
            <a:r>
              <a:rPr lang="fa-IR" sz="2400" dirty="0">
                <a:solidFill>
                  <a:schemeClr val="bg1"/>
                </a:solidFill>
                <a:latin typeface="Calibri" pitchFamily="34" charset="0"/>
                <a:ea typeface="Calibri" pitchFamily="34" charset="0"/>
                <a:cs typeface="B Kamran" pitchFamily="2" charset="-78"/>
              </a:rPr>
              <a:t>اغلب در برابر تغییرات ژرف و عمیق ایستادگی می کند و سعی دارد خود را حفظ نماید.بسیاری از شهرها و کشورها هویتشان را علی رغم تغییرات عمده حفظ کرده اند.</a:t>
            </a: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3"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
        <p:nvSpPr>
          <p:cNvPr id="5" name="TextBox 4"/>
          <p:cNvSpPr txBox="1"/>
          <p:nvPr/>
        </p:nvSpPr>
        <p:spPr>
          <a:xfrm>
            <a:off x="1447800" y="533401"/>
            <a:ext cx="6172200" cy="523220"/>
          </a:xfrm>
          <a:prstGeom prst="rect">
            <a:avLst/>
          </a:prstGeom>
          <a:noFill/>
        </p:spPr>
        <p:txBody>
          <a:bodyPr wrap="square" rtlCol="0">
            <a:spAutoFit/>
          </a:bodyPr>
          <a:lstStyle/>
          <a:p>
            <a:pPr lvl="0"/>
            <a:r>
              <a:rPr lang="fa-IR" sz="2800" dirty="0">
                <a:solidFill>
                  <a:schemeClr val="bg1"/>
                </a:solidFill>
                <a:cs typeface="B Kamran Outline" pitchFamily="2" charset="-78"/>
              </a:rPr>
              <a:t>ساخت مکان </a:t>
            </a:r>
            <a:r>
              <a:rPr lang="en-US" sz="2800" dirty="0">
                <a:solidFill>
                  <a:schemeClr val="bg1"/>
                </a:solidFill>
                <a:cs typeface="B Kamran Outline" pitchFamily="2" charset="-78"/>
              </a:rPr>
              <a:t> </a:t>
            </a:r>
            <a:r>
              <a:rPr lang="en-US" sz="1600" dirty="0">
                <a:solidFill>
                  <a:schemeClr val="bg1"/>
                </a:solidFill>
                <a:latin typeface="Comic Sans MS" pitchFamily="66" charset="0"/>
                <a:cs typeface="B Kamran" pitchFamily="2" charset="-78"/>
              </a:rPr>
              <a:t>(THE CONSTRUCTION OF PLACE )</a:t>
            </a:r>
            <a:endParaRPr lang="fa-IR" sz="28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295400" y="533400"/>
            <a:ext cx="7239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buFont typeface="Arial" pitchFamily="34" charset="0"/>
              <a:buChar char="•"/>
            </a:pPr>
            <a:r>
              <a:rPr lang="en-US" sz="1600" dirty="0" err="1">
                <a:solidFill>
                  <a:schemeClr val="bg1"/>
                </a:solidFill>
                <a:latin typeface="Comic Sans MS" pitchFamily="66" charset="0"/>
                <a:cs typeface="B Kamran" pitchFamily="2" charset="-78"/>
              </a:rPr>
              <a:t>Sircus</a:t>
            </a:r>
            <a:r>
              <a:rPr lang="en-US"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حس یا روح مکان </a:t>
            </a:r>
            <a:r>
              <a:rPr lang="fa-IR" sz="2400" dirty="0">
                <a:solidFill>
                  <a:schemeClr val="bg1"/>
                </a:solidFill>
                <a:latin typeface="Calibri" pitchFamily="34" charset="0"/>
                <a:ea typeface="Calibri" pitchFamily="34" charset="0"/>
                <a:cs typeface="B Kamran" pitchFamily="2" charset="-78"/>
              </a:rPr>
              <a:t>را به یک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مارک (</a:t>
            </a:r>
            <a:r>
              <a:rPr lang="en-US" sz="1600" dirty="0" err="1">
                <a:solidFill>
                  <a:schemeClr val="bg1"/>
                </a:solidFill>
                <a:latin typeface="Comic Sans MS" pitchFamily="66" charset="0"/>
                <a:cs typeface="B Kamran" pitchFamily="2" charset="-78"/>
              </a:rPr>
              <a:t>brand</a:t>
            </a:r>
            <a:r>
              <a:rPr lang="fa-IR"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a:t>
            </a:r>
            <a:r>
              <a:rPr lang="fa-IR" sz="2400" dirty="0">
                <a:solidFill>
                  <a:schemeClr val="bg1"/>
                </a:solidFill>
                <a:latin typeface="Calibri" pitchFamily="34" charset="0"/>
                <a:ea typeface="Calibri" pitchFamily="34" charset="0"/>
                <a:cs typeface="B Kamran" pitchFamily="2" charset="-78"/>
              </a:rPr>
              <a:t> تشبیه می کند؛ همان طور که هر مارکی بر انتظاری که باید از کیفیت، استحکام و قابل اطمینان بودن آن داشت، دلالت می کند هر مکانی نیز به صورت بالقوه یک مارک است و انتظارات خاصی از آن وجود دارد. دیزنی لند </a:t>
            </a:r>
            <a:r>
              <a:rPr lang="en-US" sz="1600" dirty="0">
                <a:solidFill>
                  <a:schemeClr val="bg1"/>
                </a:solidFill>
                <a:latin typeface="Comic Sans MS" pitchFamily="66" charset="0"/>
                <a:cs typeface="B Kamran" pitchFamily="2" charset="-78"/>
              </a:rPr>
              <a:t>Disneyland</a:t>
            </a:r>
            <a:r>
              <a:rPr lang="fa-IR" dirty="0" err="1">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و لاس وگاس </a:t>
            </a:r>
            <a:r>
              <a:rPr lang="en-US" sz="1600" dirty="0">
                <a:solidFill>
                  <a:schemeClr val="bg1"/>
                </a:solidFill>
                <a:latin typeface="Comic Sans MS" pitchFamily="66" charset="0"/>
                <a:cs typeface="B Kamran" pitchFamily="2" charset="-78"/>
              </a:rPr>
              <a:t>Las Vegas </a:t>
            </a:r>
            <a:r>
              <a:rPr lang="fa-IR" sz="1600" dirty="0" err="1">
                <a:solidFill>
                  <a:schemeClr val="bg1"/>
                </a:solidFill>
                <a:latin typeface="Comic Sans MS" pitchFamily="66"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و شهرهایی همچون پاریس </a:t>
            </a:r>
            <a:r>
              <a:rPr lang="en-US" sz="1600" dirty="0">
                <a:solidFill>
                  <a:schemeClr val="bg1"/>
                </a:solidFill>
                <a:latin typeface="Comic Sans MS" pitchFamily="66" charset="0"/>
                <a:cs typeface="B Kamran" pitchFamily="2" charset="-78"/>
              </a:rPr>
              <a:t>Paris</a:t>
            </a:r>
            <a:r>
              <a:rPr lang="fa-IR" dirty="0" err="1">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 ادینبورگ</a:t>
            </a:r>
            <a:r>
              <a:rPr lang="en-US" sz="2400" dirty="0">
                <a:solidFill>
                  <a:schemeClr val="bg1"/>
                </a:solidFill>
                <a:latin typeface="Calibri" pitchFamily="34" charset="0"/>
                <a:ea typeface="Calibri" pitchFamily="34" charset="0"/>
                <a:cs typeface="B Kamran" pitchFamily="2" charset="-78"/>
              </a:rPr>
              <a:t> </a:t>
            </a:r>
            <a:r>
              <a:rPr lang="en-US" sz="1600" dirty="0">
                <a:solidFill>
                  <a:schemeClr val="bg1"/>
                </a:solidFill>
                <a:latin typeface="Comic Sans MS" pitchFamily="66" charset="0"/>
                <a:cs typeface="B Kamran" pitchFamily="2" charset="-78"/>
              </a:rPr>
              <a:t>Edinburgh</a:t>
            </a:r>
            <a:r>
              <a:rPr lang="fa-IR" sz="2400" dirty="0" err="1">
                <a:solidFill>
                  <a:schemeClr val="bg1"/>
                </a:solidFill>
                <a:latin typeface="Calibri" pitchFamily="34" charset="0"/>
                <a:ea typeface="Calibri" pitchFamily="34" charset="0"/>
                <a:cs typeface="B Kamran" pitchFamily="2" charset="-78"/>
              </a:rPr>
              <a:t>و </a:t>
            </a:r>
            <a:r>
              <a:rPr lang="fa-IR" sz="2400" dirty="0">
                <a:solidFill>
                  <a:schemeClr val="bg1"/>
                </a:solidFill>
                <a:latin typeface="Calibri" pitchFamily="34" charset="0"/>
                <a:ea typeface="Calibri" pitchFamily="34" charset="0"/>
                <a:cs typeface="B Kamran" pitchFamily="2" charset="-78"/>
              </a:rPr>
              <a:t>نیویورک </a:t>
            </a:r>
            <a:r>
              <a:rPr lang="en-US" sz="1600" dirty="0">
                <a:solidFill>
                  <a:schemeClr val="bg1"/>
                </a:solidFill>
                <a:latin typeface="Comic Sans MS" pitchFamily="66" charset="0"/>
                <a:cs typeface="B Kamran" pitchFamily="2" charset="-78"/>
              </a:rPr>
              <a:t>New York  </a:t>
            </a:r>
            <a:r>
              <a:rPr lang="fa-IR" sz="2400" dirty="0">
                <a:solidFill>
                  <a:schemeClr val="bg1"/>
                </a:solidFill>
                <a:latin typeface="Calibri" pitchFamily="34" charset="0"/>
                <a:ea typeface="Calibri" pitchFamily="34" charset="0"/>
                <a:cs typeface="B Kamran" pitchFamily="2" charset="-78"/>
              </a:rPr>
              <a:t>مارک های خاص خودشان را دارند و توقعات خاصی از آن ها وجود دارد.</a:t>
            </a: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1026" name="Picture 2" descr="C:\Users\MONA\Desktop\ax\las-vegas-strip-south.jpg"/>
          <p:cNvPicPr>
            <a:picLocks noChangeAspect="1" noChangeArrowheads="1"/>
          </p:cNvPicPr>
          <p:nvPr/>
        </p:nvPicPr>
        <p:blipFill>
          <a:blip r:embed="rId3"/>
          <a:srcRect l="15217" b="-1713"/>
          <a:stretch>
            <a:fillRect/>
          </a:stretch>
        </p:blipFill>
        <p:spPr bwMode="auto">
          <a:xfrm>
            <a:off x="1676400" y="3098442"/>
            <a:ext cx="3200400" cy="2895600"/>
          </a:xfrm>
          <a:prstGeom prst="rect">
            <a:avLst/>
          </a:prstGeom>
          <a:ln>
            <a:noFill/>
          </a:ln>
          <a:effectLst>
            <a:outerShdw blurRad="292100" dist="139700" dir="2700000" algn="tl" rotWithShape="0">
              <a:srgbClr val="333333">
                <a:alpha val="65000"/>
              </a:srgbClr>
            </a:outerShdw>
          </a:effectLst>
        </p:spPr>
      </p:pic>
      <p:pic>
        <p:nvPicPr>
          <p:cNvPr id="9" name="Picture 3" descr="J:\picNazi\uyu.jpg"/>
          <p:cNvPicPr>
            <a:picLocks noChangeAspect="1" noChangeArrowheads="1"/>
          </p:cNvPicPr>
          <p:nvPr/>
        </p:nvPicPr>
        <p:blipFill>
          <a:blip r:embed="rId4">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1027" name="Picture 3" descr="C:\Users\MONA\Desktop\ax\2577288-Paris_panorama_from_Arc_de_Triomphe-Paris.jpg"/>
          <p:cNvPicPr>
            <a:picLocks noChangeAspect="1" noChangeArrowheads="1"/>
          </p:cNvPicPr>
          <p:nvPr/>
        </p:nvPicPr>
        <p:blipFill>
          <a:blip r:embed="rId5"/>
          <a:srcRect/>
          <a:stretch>
            <a:fillRect/>
          </a:stretch>
        </p:blipFill>
        <p:spPr bwMode="auto">
          <a:xfrm>
            <a:off x="5105400" y="3124200"/>
            <a:ext cx="3675101" cy="2819400"/>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2514600" y="6172200"/>
            <a:ext cx="1295400" cy="369332"/>
          </a:xfrm>
          <a:prstGeom prst="rect">
            <a:avLst/>
          </a:prstGeom>
          <a:noFill/>
        </p:spPr>
        <p:txBody>
          <a:bodyPr wrap="square" rtlCol="0">
            <a:spAutoFit/>
          </a:bodyPr>
          <a:lstStyle/>
          <a:p>
            <a:r>
              <a:rPr lang="en-US" dirty="0">
                <a:solidFill>
                  <a:schemeClr val="bg1"/>
                </a:solidFill>
                <a:latin typeface="Comic Sans MS" pitchFamily="66" charset="0"/>
                <a:cs typeface="B Kamran" pitchFamily="2" charset="-78"/>
              </a:rPr>
              <a:t>Las Vegas</a:t>
            </a:r>
            <a:endParaRPr lang="en-US" dirty="0"/>
          </a:p>
        </p:txBody>
      </p:sp>
      <p:sp>
        <p:nvSpPr>
          <p:cNvPr id="15" name="TextBox 14"/>
          <p:cNvSpPr txBox="1"/>
          <p:nvPr/>
        </p:nvSpPr>
        <p:spPr>
          <a:xfrm>
            <a:off x="6400800" y="6172200"/>
            <a:ext cx="1295400" cy="369332"/>
          </a:xfrm>
          <a:prstGeom prst="rect">
            <a:avLst/>
          </a:prstGeom>
          <a:noFill/>
        </p:spPr>
        <p:txBody>
          <a:bodyPr wrap="square" rtlCol="0">
            <a:spAutoFit/>
          </a:bodyPr>
          <a:lstStyle/>
          <a:p>
            <a:r>
              <a:rPr lang="en-US" dirty="0">
                <a:solidFill>
                  <a:schemeClr val="bg1"/>
                </a:solidFill>
                <a:latin typeface="Comic Sans MS" pitchFamily="66" charset="0"/>
                <a:cs typeface="B Kamran" pitchFamily="2" charset="-78"/>
              </a:rPr>
              <a:t>Paris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2051" name="Picture 3" descr="C:\Users\MONA\Desktop\ax\untitled.bmp"/>
          <p:cNvPicPr>
            <a:picLocks noChangeAspect="1" noChangeArrowheads="1"/>
          </p:cNvPicPr>
          <p:nvPr/>
        </p:nvPicPr>
        <p:blipFill>
          <a:blip r:embed="rId4"/>
          <a:srcRect/>
          <a:stretch>
            <a:fillRect/>
          </a:stretch>
        </p:blipFill>
        <p:spPr bwMode="auto">
          <a:xfrm>
            <a:off x="5334001" y="533400"/>
            <a:ext cx="3428999" cy="2563177"/>
          </a:xfrm>
          <a:prstGeom prst="rect">
            <a:avLst/>
          </a:prstGeom>
          <a:ln>
            <a:noFill/>
          </a:ln>
          <a:effectLst>
            <a:outerShdw blurRad="292100" dist="139700" dir="2700000" algn="tl" rotWithShape="0">
              <a:srgbClr val="333333">
                <a:alpha val="65000"/>
              </a:srgbClr>
            </a:outerShdw>
          </a:effectLst>
        </p:spPr>
      </p:pic>
      <p:pic>
        <p:nvPicPr>
          <p:cNvPr id="2052" name="Picture 4" descr="C:\Users\MONA\Desktop\ax\gb-edinburgh.jpg"/>
          <p:cNvPicPr>
            <a:picLocks noChangeAspect="1" noChangeArrowheads="1"/>
          </p:cNvPicPr>
          <p:nvPr/>
        </p:nvPicPr>
        <p:blipFill>
          <a:blip r:embed="rId5"/>
          <a:srcRect/>
          <a:stretch>
            <a:fillRect/>
          </a:stretch>
        </p:blipFill>
        <p:spPr bwMode="auto">
          <a:xfrm>
            <a:off x="1447800" y="533400"/>
            <a:ext cx="3733800" cy="2545773"/>
          </a:xfrm>
          <a:prstGeom prst="rect">
            <a:avLst/>
          </a:prstGeom>
          <a:ln>
            <a:noFill/>
          </a:ln>
          <a:effectLst>
            <a:outerShdw blurRad="292100" dist="139700" dir="2700000" algn="tl" rotWithShape="0">
              <a:srgbClr val="333333">
                <a:alpha val="65000"/>
              </a:srgbClr>
            </a:outerShdw>
          </a:effectLst>
        </p:spPr>
      </p:pic>
      <p:sp>
        <p:nvSpPr>
          <p:cNvPr id="10" name="Rectangle 1"/>
          <p:cNvSpPr>
            <a:spLocks noChangeArrowheads="1"/>
          </p:cNvSpPr>
          <p:nvPr/>
        </p:nvSpPr>
        <p:spPr bwMode="auto">
          <a:xfrm>
            <a:off x="1600200" y="4033421"/>
            <a:ext cx="69342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buFont typeface="Arial" pitchFamily="34" charset="0"/>
              <a:buChar char="•"/>
            </a:pPr>
            <a:r>
              <a:rPr lang="fa-IR" sz="2400" dirty="0">
                <a:solidFill>
                  <a:schemeClr val="bg1"/>
                </a:solidFill>
                <a:latin typeface="Calibri" pitchFamily="34" charset="0"/>
                <a:ea typeface="Calibri" pitchFamily="34" charset="0"/>
                <a:cs typeface="B Kamran" pitchFamily="2" charset="-78"/>
              </a:rPr>
              <a:t> تفکر درباره یک مکان موفق و هم چنین تجربه کردن آن نسبتاً آسان و راحت است. اما آنچه دشوار است تشخیص اینکه چرا آن مکان موفق است و این که چگونه می توان موفقیت مشابهی را در جایی دیگر خلق کرد، می باشد. قسمت بعدی راجع به حس مکان بحث می کند.</a:t>
            </a:r>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buFont typeface="Arial" pitchFamily="34" charset="0"/>
              <a:buChar char="•"/>
            </a:pPr>
            <a:endParaRPr lang="en-US" sz="2400" dirty="0">
              <a:latin typeface="Calibri" pitchFamily="34" charset="0"/>
              <a:ea typeface="Calibri" pitchFamily="34" charset="0"/>
              <a:cs typeface="B Kamran" pitchFamily="2" charset="-78"/>
            </a:endParaRPr>
          </a:p>
          <a:p>
            <a:pPr algn="just" rtl="1">
              <a:buFont typeface="Arial" pitchFamily="34" charset="0"/>
              <a:buChar char="•"/>
            </a:pPr>
            <a:endParaRPr lang="en-US" sz="2400" dirty="0">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11" name="TextBox 10"/>
          <p:cNvSpPr txBox="1"/>
          <p:nvPr/>
        </p:nvSpPr>
        <p:spPr>
          <a:xfrm>
            <a:off x="6400800" y="3288268"/>
            <a:ext cx="1524000" cy="369332"/>
          </a:xfrm>
          <a:prstGeom prst="rect">
            <a:avLst/>
          </a:prstGeom>
          <a:noFill/>
        </p:spPr>
        <p:txBody>
          <a:bodyPr wrap="square" rtlCol="0">
            <a:spAutoFit/>
          </a:bodyPr>
          <a:lstStyle/>
          <a:p>
            <a:r>
              <a:rPr lang="en-US" dirty="0">
                <a:solidFill>
                  <a:schemeClr val="bg1"/>
                </a:solidFill>
                <a:latin typeface="Comic Sans MS" pitchFamily="66" charset="0"/>
                <a:cs typeface="B Kamran" pitchFamily="2" charset="-78"/>
              </a:rPr>
              <a:t>Disneyland</a:t>
            </a:r>
            <a:endParaRPr lang="en-US" dirty="0"/>
          </a:p>
        </p:txBody>
      </p:sp>
      <p:sp>
        <p:nvSpPr>
          <p:cNvPr id="12" name="TextBox 11"/>
          <p:cNvSpPr txBox="1"/>
          <p:nvPr/>
        </p:nvSpPr>
        <p:spPr>
          <a:xfrm>
            <a:off x="2590800" y="3276600"/>
            <a:ext cx="1295400" cy="369332"/>
          </a:xfrm>
          <a:prstGeom prst="rect">
            <a:avLst/>
          </a:prstGeom>
          <a:noFill/>
        </p:spPr>
        <p:txBody>
          <a:bodyPr wrap="square" rtlCol="0">
            <a:spAutoFit/>
          </a:bodyPr>
          <a:lstStyle/>
          <a:p>
            <a:r>
              <a:rPr lang="en-US" dirty="0">
                <a:solidFill>
                  <a:schemeClr val="bg1"/>
                </a:solidFill>
                <a:latin typeface="Comic Sans MS" pitchFamily="66" charset="0"/>
                <a:cs typeface="B Kamran" pitchFamily="2" charset="-78"/>
              </a:rPr>
              <a:t>Edinburgh</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09600" y="457200"/>
            <a:ext cx="83058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5" name="Rectangle 1"/>
          <p:cNvSpPr>
            <a:spLocks noChangeArrowheads="1"/>
          </p:cNvSpPr>
          <p:nvPr/>
        </p:nvSpPr>
        <p:spPr bwMode="auto">
          <a:xfrm>
            <a:off x="1600200" y="873502"/>
            <a:ext cx="6934200" cy="7848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buFont typeface="Arial" pitchFamily="34" charset="0"/>
              <a:buChar char="•"/>
            </a:pPr>
            <a:r>
              <a:rPr lang="fa-IR" sz="2400" dirty="0">
                <a:solidFill>
                  <a:schemeClr val="bg1"/>
                </a:solidFill>
                <a:latin typeface="Calibri" pitchFamily="34" charset="0"/>
                <a:ea typeface="Calibri" pitchFamily="34" charset="0"/>
                <a:cs typeface="B Kamran" pitchFamily="2" charset="-78"/>
              </a:rPr>
              <a:t> محیط علاوه بر عناصر کالبدی شامل پیام ها، معانی و رمزهایی است که مردم بر اساس نقش ها، توقعات، انگیزه ها و دیگر عوامل آن را رمزگشایی و درک می کنند و در مورد آن به قضاوت می پردازند</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این حس کلی که پس از ادراک و قضاوت نسبت به محیط خاص در فرد به وجود می آید </a:t>
            </a:r>
            <a:r>
              <a:rPr lang="fa-IR" sz="2400" b="1" dirty="0">
                <a:solidFill>
                  <a:schemeClr val="bg1"/>
                </a:solidFill>
                <a:latin typeface="Calibri" pitchFamily="34" charset="0"/>
                <a:ea typeface="Calibri" pitchFamily="34" charset="0"/>
                <a:cs typeface="B Kamran" pitchFamily="2" charset="-78"/>
              </a:rPr>
              <a:t>حس مکان </a:t>
            </a:r>
            <a:r>
              <a:rPr lang="ar-SA" sz="2400" dirty="0">
                <a:solidFill>
                  <a:schemeClr val="bg1"/>
                </a:solidFill>
                <a:latin typeface="Calibri" pitchFamily="34" charset="0"/>
                <a:ea typeface="Calibri" pitchFamily="34" charset="0"/>
                <a:cs typeface="B Kamran" pitchFamily="2" charset="-78"/>
              </a:rPr>
              <a:t>(</a:t>
            </a:r>
            <a:r>
              <a:rPr lang="en-US" sz="1600" dirty="0">
                <a:solidFill>
                  <a:schemeClr val="bg1"/>
                </a:solidFill>
                <a:latin typeface="Comic Sans MS" pitchFamily="66" charset="0"/>
                <a:cs typeface="B Kamran" pitchFamily="2" charset="-78"/>
              </a:rPr>
              <a:t>sense of place</a:t>
            </a:r>
            <a:r>
              <a:rPr lang="ar-SA" sz="1600" dirty="0">
                <a:solidFill>
                  <a:schemeClr val="bg1"/>
                </a:solidFill>
                <a:latin typeface="Comic Sans MS" pitchFamily="66"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نامیده می شود که حسی ناملموس و بی شکل است</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این موضوع در ابتدا درعلم “ پدیده شناسی </a:t>
            </a:r>
            <a:r>
              <a:rPr lang="en-US" sz="1600" dirty="0">
                <a:solidFill>
                  <a:schemeClr val="bg1"/>
                </a:solidFill>
                <a:latin typeface="Comic Sans MS" pitchFamily="66" charset="0"/>
                <a:cs typeface="B Kamran" pitchFamily="2" charset="-78"/>
              </a:rPr>
              <a:t>phenomenology</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 ” بحث می شد که مبنی بر نظریه“ قصدمندی </a:t>
            </a:r>
            <a:r>
              <a:rPr lang="en-US" sz="1600" dirty="0">
                <a:solidFill>
                  <a:schemeClr val="bg1"/>
                </a:solidFill>
                <a:latin typeface="Comic Sans MS" pitchFamily="66" charset="0"/>
                <a:cs typeface="B Kamran" pitchFamily="2" charset="-78"/>
              </a:rPr>
              <a:t>intentionally</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 بود(1970) </a:t>
            </a:r>
          </a:p>
          <a:p>
            <a:pPr algn="just" rtl="1" fontAlgn="base">
              <a:spcBef>
                <a:spcPct val="0"/>
              </a:spcBef>
              <a:spcAft>
                <a:spcPct val="0"/>
              </a:spcAft>
              <a:buFont typeface="Arial" pitchFamily="34" charset="0"/>
              <a:buChar char="•"/>
            </a:pPr>
            <a:r>
              <a:rPr lang="fa-IR" sz="2400" dirty="0">
                <a:solidFill>
                  <a:schemeClr val="bg1"/>
                </a:solidFill>
                <a:latin typeface="Calibri" pitchFamily="34" charset="0"/>
                <a:ea typeface="Calibri" pitchFamily="34" charset="0"/>
                <a:cs typeface="B Kamran" pitchFamily="2" charset="-78"/>
              </a:rPr>
              <a:t>÷</a:t>
            </a:r>
          </a:p>
          <a:p>
            <a:pPr algn="just" rtl="1">
              <a:buFont typeface="Arial" pitchFamily="34" charset="0"/>
              <a:buChar char="•"/>
            </a:pPr>
            <a:r>
              <a:rPr lang="fa-IR" sz="2400" dirty="0">
                <a:solidFill>
                  <a:schemeClr val="bg1"/>
                </a:solidFill>
                <a:latin typeface="Calibri" pitchFamily="34" charset="0"/>
                <a:ea typeface="Calibri" pitchFamily="34" charset="0"/>
                <a:cs typeface="B Kamran" pitchFamily="2" charset="-78"/>
              </a:rPr>
              <a:t>شکل اولیه حس مکان، آشنایی با مکان است که شامل، بودن در یک مکان بدون توجه و حساسیت به کیفیات یا معنای آن است پس هدف اصلی مفهوم مکان این است که احساس کنیم درون جای خاصی هستیم (حس </a:t>
            </a:r>
            <a:r>
              <a:rPr lang="en-US" sz="1600" dirty="0">
                <a:solidFill>
                  <a:schemeClr val="bg1"/>
                </a:solidFill>
                <a:latin typeface="Comic Sans MS" pitchFamily="66" charset="0"/>
                <a:cs typeface="B Kamran" pitchFamily="2" charset="-78"/>
              </a:rPr>
              <a:t>to be inside</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a:t>
            </a:r>
            <a:endParaRPr lang="en-US"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r>
              <a:rPr lang="fa-IR" sz="2400" dirty="0">
                <a:solidFill>
                  <a:schemeClr val="bg1"/>
                </a:solidFill>
                <a:latin typeface="Calibri" pitchFamily="34" charset="0"/>
                <a:ea typeface="Calibri" pitchFamily="34" charset="0"/>
                <a:cs typeface="B Kamran" pitchFamily="2" charset="-78"/>
              </a:rPr>
              <a:t>تجربه درون یک مکان بودن متفاوت است با تجربه بیرون</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 از آن بودن.</a:t>
            </a:r>
          </a:p>
          <a:p>
            <a:pPr algn="just" rtl="1" fontAlgn="base">
              <a:spcBef>
                <a:spcPct val="0"/>
              </a:spcBef>
              <a:spcAft>
                <a:spcPct val="0"/>
              </a:spcAft>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en-US" sz="2400" dirty="0">
              <a:latin typeface="Calibri" pitchFamily="34" charset="0"/>
              <a:ea typeface="Calibri" pitchFamily="34" charset="0"/>
              <a:cs typeface="B Kamran" pitchFamily="2" charset="-78"/>
            </a:endParaRPr>
          </a:p>
          <a:p>
            <a:pPr algn="just" rtl="1">
              <a:buFont typeface="Arial" pitchFamily="34" charset="0"/>
              <a:buChar char="•"/>
            </a:pPr>
            <a:endParaRPr lang="en-US" sz="2400" dirty="0">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pic>
        <p:nvPicPr>
          <p:cNvPr id="4"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
        <p:nvSpPr>
          <p:cNvPr id="7" name="TextBox 6"/>
          <p:cNvSpPr txBox="1"/>
          <p:nvPr/>
        </p:nvSpPr>
        <p:spPr>
          <a:xfrm>
            <a:off x="1447800" y="533401"/>
            <a:ext cx="6172200" cy="523220"/>
          </a:xfrm>
          <a:prstGeom prst="rect">
            <a:avLst/>
          </a:prstGeom>
          <a:noFill/>
        </p:spPr>
        <p:txBody>
          <a:bodyPr wrap="square" rtlCol="0">
            <a:spAutoFit/>
          </a:bodyPr>
          <a:lstStyle/>
          <a:p>
            <a:r>
              <a:rPr lang="fa-IR" sz="2800" dirty="0">
                <a:solidFill>
                  <a:schemeClr val="bg1"/>
                </a:solidFill>
                <a:cs typeface="B Kamran Outline" pitchFamily="2" charset="-78"/>
              </a:rPr>
              <a:t>حس مکان </a:t>
            </a:r>
            <a:r>
              <a:rPr lang="en-US" sz="2800" dirty="0">
                <a:solidFill>
                  <a:schemeClr val="bg1"/>
                </a:solidFill>
                <a:cs typeface="B Kamran Outline" pitchFamily="2" charset="-78"/>
              </a:rPr>
              <a:t> </a:t>
            </a:r>
            <a:r>
              <a:rPr lang="en-US" sz="1600" dirty="0">
                <a:solidFill>
                  <a:schemeClr val="bg1"/>
                </a:solidFill>
                <a:latin typeface="Comic Sans MS" pitchFamily="66" charset="0"/>
                <a:cs typeface="B Kamran" pitchFamily="2" charset="-78"/>
              </a:rPr>
              <a:t>(sense of place)</a:t>
            </a:r>
            <a:endParaRPr lang="fa-IR" sz="1600" dirty="0">
              <a:solidFill>
                <a:schemeClr val="bg1"/>
              </a:solidFill>
              <a:latin typeface="Comic Sans MS" pitchFamily="66" charset="0"/>
              <a:cs typeface="B Kamran" pitchFamily="2" charset="-7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524000" y="381000"/>
            <a:ext cx="7239000" cy="104028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rtl="1" fontAlgn="base">
              <a:spcBef>
                <a:spcPct val="0"/>
              </a:spcBef>
              <a:spcAft>
                <a:spcPct val="0"/>
              </a:spcAft>
              <a:buFont typeface="Arial" pitchFamily="34" charset="0"/>
              <a:buChar char="•"/>
            </a:pPr>
            <a:r>
              <a:rPr lang="fa-IR" sz="2400" dirty="0">
                <a:solidFill>
                  <a:schemeClr val="bg1"/>
                </a:solidFill>
                <a:latin typeface="Calibri" pitchFamily="34" charset="0"/>
                <a:ea typeface="Calibri" pitchFamily="34" charset="0"/>
                <a:cs typeface="B Kamran" pitchFamily="2" charset="-78"/>
              </a:rPr>
              <a:t> افراد، گروه ها و اجتماع از طریق معنی بخشیدن“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فضا</a:t>
            </a:r>
            <a:r>
              <a:rPr lang="fa-IR" sz="2400" dirty="0">
                <a:solidFill>
                  <a:schemeClr val="bg1"/>
                </a:solidFill>
                <a:latin typeface="Calibri" pitchFamily="34" charset="0"/>
                <a:ea typeface="Calibri" pitchFamily="34" charset="0"/>
                <a:cs typeface="B Kamran" pitchFamily="2" charset="-78"/>
              </a:rPr>
              <a:t>” را به “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مکان”</a:t>
            </a:r>
            <a:r>
              <a:rPr lang="fa-IR" sz="2400" dirty="0">
                <a:solidFill>
                  <a:schemeClr val="bg1"/>
                </a:solidFill>
                <a:latin typeface="Calibri" pitchFamily="34" charset="0"/>
                <a:ea typeface="Calibri" pitchFamily="34" charset="0"/>
                <a:cs typeface="B Kamran" pitchFamily="2" charset="-78"/>
              </a:rPr>
              <a:t> تغییر می دهند. به عنوان مثال به علت با وقوع انقلاب مخملی در میدان </a:t>
            </a:r>
            <a:r>
              <a:rPr lang="en-US" sz="1600" dirty="0" err="1">
                <a:solidFill>
                  <a:schemeClr val="bg1"/>
                </a:solidFill>
                <a:latin typeface="Comic Sans MS" pitchFamily="66" charset="0"/>
                <a:cs typeface="B Kamran" pitchFamily="2" charset="-78"/>
              </a:rPr>
              <a:t>Wenceslass</a:t>
            </a:r>
            <a:r>
              <a:rPr lang="fa-IR" sz="2400" dirty="0">
                <a:solidFill>
                  <a:schemeClr val="bg1"/>
                </a:solidFill>
                <a:latin typeface="Calibri" pitchFamily="34" charset="0"/>
                <a:ea typeface="Calibri" pitchFamily="34" charset="0"/>
                <a:cs typeface="B Kamran" pitchFamily="2" charset="-78"/>
              </a:rPr>
              <a:t> ، این میدان برای شهروندان پراگ معنا دارد.</a:t>
            </a:r>
          </a:p>
          <a:p>
            <a:pPr algn="justLow" rtl="1" fontAlgn="base">
              <a:spcBef>
                <a:spcPct val="0"/>
              </a:spcBef>
              <a:spcAft>
                <a:spcPct val="0"/>
              </a:spcAft>
            </a:pPr>
            <a:r>
              <a:rPr lang="fa-IR" sz="2400" dirty="0">
                <a:solidFill>
                  <a:schemeClr val="bg1"/>
                </a:solidFill>
                <a:latin typeface="Calibri" pitchFamily="34" charset="0"/>
                <a:ea typeface="Calibri" pitchFamily="34" charset="0"/>
                <a:cs typeface="B Kamran" pitchFamily="2" charset="-78"/>
              </a:rPr>
              <a:t>                               </a:t>
            </a:r>
            <a:r>
              <a:rPr lang="fa-IR" sz="4400" dirty="0">
                <a:solidFill>
                  <a:schemeClr val="bg1"/>
                </a:solidFill>
                <a:latin typeface="Calibri" pitchFamily="34" charset="0"/>
                <a:ea typeface="Calibri" pitchFamily="34" charset="0"/>
                <a:cs typeface="B Kamran" pitchFamily="2" charset="-78"/>
              </a:rPr>
              <a:t>فضا+معنا=مکان</a:t>
            </a:r>
          </a:p>
          <a:p>
            <a:pPr algn="justLow" rtl="1" fontAlgn="base">
              <a:spcBef>
                <a:spcPct val="0"/>
              </a:spcBef>
              <a:spcAft>
                <a:spcPct val="0"/>
              </a:spcAft>
            </a:pPr>
            <a:endParaRPr lang="fa-IR" sz="4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4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buFont typeface="Arial" pitchFamily="34" charset="0"/>
              <a:buChar char="•"/>
            </a:pPr>
            <a:endParaRPr lang="fa-IR" sz="28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r>
              <a:rPr lang="fa-IR" sz="2400" dirty="0">
                <a:solidFill>
                  <a:schemeClr val="bg1"/>
                </a:solidFill>
                <a:latin typeface="Calibri" pitchFamily="34" charset="0"/>
                <a:ea typeface="Calibri" pitchFamily="34" charset="0"/>
                <a:cs typeface="B Kamran" pitchFamily="2" charset="-78"/>
              </a:rPr>
              <a:t>                                 </a:t>
            </a:r>
            <a:r>
              <a:rPr lang="fa-IR" dirty="0">
                <a:solidFill>
                  <a:schemeClr val="bg1"/>
                </a:solidFill>
                <a:latin typeface="Calibri" pitchFamily="34" charset="0"/>
                <a:ea typeface="Calibri" pitchFamily="34" charset="0"/>
                <a:cs typeface="B Kamran" pitchFamily="2" charset="-78"/>
              </a:rPr>
              <a:t>میدان </a:t>
            </a:r>
            <a:r>
              <a:rPr lang="en-US" sz="1400" dirty="0" err="1">
                <a:solidFill>
                  <a:schemeClr val="bg1"/>
                </a:solidFill>
                <a:latin typeface="Comic Sans MS" pitchFamily="66" charset="0"/>
                <a:cs typeface="B Kamran" pitchFamily="2" charset="-78"/>
              </a:rPr>
              <a:t>Wenceslass</a:t>
            </a:r>
            <a:endParaRPr lang="fa-IR" sz="1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buFont typeface="Arial" pitchFamily="34" charset="0"/>
              <a:buChar char="•"/>
            </a:pP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مکان می تواند تحت لفظ “ریشه دار بودن</a:t>
            </a:r>
            <a:r>
              <a:rPr lang="fa-IR" sz="1600" dirty="0">
                <a:solidFill>
                  <a:schemeClr val="bg1"/>
                </a:solidFill>
                <a:latin typeface="Comic Sans MS" pitchFamily="66" charset="0"/>
                <a:cs typeface="B Kamran" pitchFamily="2" charset="-78"/>
              </a:rPr>
              <a:t> </a:t>
            </a:r>
            <a:r>
              <a:rPr lang="en-US" sz="1600" dirty="0">
                <a:solidFill>
                  <a:schemeClr val="bg1"/>
                </a:solidFill>
                <a:latin typeface="Comic Sans MS" pitchFamily="66" charset="0"/>
                <a:cs typeface="B Kamran" pitchFamily="2" charset="-78"/>
              </a:rPr>
              <a:t>rootedness</a:t>
            </a:r>
            <a:r>
              <a:rPr lang="fa-IR" sz="2400" dirty="0">
                <a:solidFill>
                  <a:schemeClr val="bg1"/>
                </a:solidFill>
                <a:latin typeface="Calibri" pitchFamily="34" charset="0"/>
                <a:ea typeface="Calibri" pitchFamily="34" charset="0"/>
                <a:cs typeface="B Kamran" pitchFamily="2" charset="-78"/>
              </a:rPr>
              <a:t>” بررسی شود.ریشه دار بودن به معنای نوعی فهم از موقعیت خود در جهان و یک وابستگی شدید روحی و روانی به یک جای خاص داشتن است.</a:t>
            </a:r>
            <a:endParaRPr lang="en-US" sz="2400" dirty="0">
              <a:solidFill>
                <a:schemeClr val="bg1"/>
              </a:solidFill>
              <a:latin typeface="Calibri" pitchFamily="34" charset="0"/>
              <a:ea typeface="Calibri" pitchFamily="34" charset="0"/>
              <a:cs typeface="B Kamran" pitchFamily="2" charset="-78"/>
            </a:endParaRPr>
          </a:p>
          <a:p>
            <a:pPr algn="r" rtl="1"/>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rtl="1"/>
            <a:r>
              <a:rPr lang="en-US" sz="2400" dirty="0">
                <a:solidFill>
                  <a:schemeClr val="bg1"/>
                </a:solidFill>
              </a:rPr>
              <a:t> </a:t>
            </a:r>
          </a:p>
          <a:p>
            <a:pPr algn="r" rtl="1"/>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3074" name="Picture 2" descr="C:\Users\MONA\Desktop\ax\WenceslasSquare.jpg"/>
          <p:cNvPicPr>
            <a:picLocks noChangeAspect="1" noChangeArrowheads="1"/>
          </p:cNvPicPr>
          <p:nvPr/>
        </p:nvPicPr>
        <p:blipFill>
          <a:blip r:embed="rId3"/>
          <a:srcRect/>
          <a:stretch>
            <a:fillRect/>
          </a:stretch>
        </p:blipFill>
        <p:spPr bwMode="auto">
          <a:xfrm>
            <a:off x="5562600" y="2514600"/>
            <a:ext cx="2819400" cy="2114549"/>
          </a:xfrm>
          <a:prstGeom prst="rect">
            <a:avLst/>
          </a:prstGeom>
          <a:ln>
            <a:noFill/>
          </a:ln>
          <a:effectLst>
            <a:outerShdw blurRad="292100" dist="139700" dir="2700000" algn="tl" rotWithShape="0">
              <a:srgbClr val="333333">
                <a:alpha val="65000"/>
              </a:srgbClr>
            </a:outerShdw>
          </a:effectLst>
        </p:spPr>
      </p:pic>
      <p:pic>
        <p:nvPicPr>
          <p:cNvPr id="3075" name="Picture 3" descr="C:\Users\MONA\Desktop\ax\Wenceslas_Square_end_of_19th_century.jpg"/>
          <p:cNvPicPr>
            <a:picLocks noChangeAspect="1" noChangeArrowheads="1"/>
          </p:cNvPicPr>
          <p:nvPr/>
        </p:nvPicPr>
        <p:blipFill>
          <a:blip r:embed="rId4"/>
          <a:srcRect/>
          <a:stretch>
            <a:fillRect/>
          </a:stretch>
        </p:blipFill>
        <p:spPr bwMode="auto">
          <a:xfrm>
            <a:off x="2057400" y="2517008"/>
            <a:ext cx="2819400" cy="2131192"/>
          </a:xfrm>
          <a:prstGeom prst="rect">
            <a:avLst/>
          </a:prstGeom>
          <a:ln>
            <a:noFill/>
          </a:ln>
          <a:effectLst>
            <a:outerShdw blurRad="292100" dist="139700" dir="2700000" algn="tl" rotWithShape="0">
              <a:srgbClr val="333333">
                <a:alpha val="65000"/>
              </a:srgbClr>
            </a:outerShdw>
          </a:effectLst>
        </p:spPr>
      </p:pic>
      <p:pic>
        <p:nvPicPr>
          <p:cNvPr id="8"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143000" y="762000"/>
            <a:ext cx="7543800" cy="101566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endPar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buFont typeface="Arial" pitchFamily="34" charset="0"/>
              <a:buChar char="•"/>
            </a:pPr>
            <a:r>
              <a:rPr lang="fa-IR" sz="2400" dirty="0">
                <a:solidFill>
                  <a:schemeClr val="bg1"/>
                </a:solidFill>
                <a:latin typeface="Calibri" pitchFamily="34" charset="0"/>
                <a:ea typeface="Calibri" pitchFamily="34" charset="0"/>
                <a:cs typeface="B Kamran" pitchFamily="2" charset="-78"/>
              </a:rPr>
              <a:t>مفهوم </a:t>
            </a:r>
            <a:r>
              <a:rPr lang="en-US" sz="1600" dirty="0">
                <a:solidFill>
                  <a:schemeClr val="bg1"/>
                </a:solidFill>
                <a:latin typeface="Comic Sans MS" pitchFamily="66" charset="0"/>
                <a:cs typeface="B Kamran" pitchFamily="2" charset="-78"/>
              </a:rPr>
              <a:t>inside-outside</a:t>
            </a:r>
            <a:r>
              <a:rPr lang="fa-IR" sz="2400" dirty="0">
                <a:solidFill>
                  <a:schemeClr val="bg1"/>
                </a:solidFill>
                <a:latin typeface="Calibri" pitchFamily="34" charset="0"/>
                <a:ea typeface="Calibri" pitchFamily="34" charset="0"/>
                <a:cs typeface="B Kamran" pitchFamily="2" charset="-78"/>
              </a:rPr>
              <a:t> (درون- بیرون) را می توان در واژه یا اصطلاح</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قلمروگرایی”</a:t>
            </a:r>
            <a:r>
              <a:rPr lang="fa-IR" sz="2400" dirty="0">
                <a:solidFill>
                  <a:schemeClr val="bg1"/>
                </a:solidFill>
                <a:latin typeface="Calibri" pitchFamily="34" charset="0"/>
                <a:ea typeface="Calibri" pitchFamily="34" charset="0"/>
                <a:cs typeface="B Kamran" pitchFamily="2" charset="-78"/>
              </a:rPr>
              <a:t>  خلاصه کرد. یعنی تعریف مردم از خودشان و دفاع از این تعریف به وسیله ایجاد یک قلمرو بسته و اغلب انحصاری.قلمروگرایی خیلی وقتها اساس شکل گیری محیط های متفاوت اجتماعی است و نوع رفتار ساکنان آنها را شکل می دهد.</a:t>
            </a:r>
          </a:p>
          <a:p>
            <a:pPr algn="r" rtl="1"/>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r" rtl="1"/>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1600" dirty="0">
              <a:solidFill>
                <a:schemeClr val="bg1"/>
              </a:solidFill>
              <a:latin typeface="Calibri" pitchFamily="34" charset="0"/>
              <a:ea typeface="Calibri" pitchFamily="34" charset="0"/>
              <a:cs typeface="B Kamran" pitchFamily="2" charset="-78"/>
            </a:endParaRPr>
          </a:p>
          <a:p>
            <a:pPr algn="r" rtl="1"/>
            <a:r>
              <a:rPr lang="fa-IR" sz="1600" dirty="0">
                <a:solidFill>
                  <a:schemeClr val="bg1"/>
                </a:solidFill>
                <a:latin typeface="Calibri" pitchFamily="34" charset="0"/>
                <a:ea typeface="Calibri" pitchFamily="34" charset="0"/>
                <a:cs typeface="B Kamran" pitchFamily="2" charset="-78"/>
              </a:rPr>
              <a:t>                  </a:t>
            </a:r>
          </a:p>
          <a:p>
            <a:pPr algn="r" rtl="1"/>
            <a:r>
              <a:rPr lang="fa-IR" sz="1600" dirty="0">
                <a:solidFill>
                  <a:schemeClr val="bg1"/>
                </a:solidFill>
                <a:latin typeface="Calibri" pitchFamily="34" charset="0"/>
                <a:ea typeface="Calibri" pitchFamily="34" charset="0"/>
                <a:cs typeface="B Kamran" pitchFamily="2" charset="-78"/>
              </a:rPr>
              <a:t>                                                                  قلمروگرایی در مقیاس کوچک</a:t>
            </a:r>
          </a:p>
          <a:p>
            <a:pPr algn="r" rtl="1"/>
            <a:endParaRPr lang="en-US" sz="8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r>
              <a:rPr lang="fa-IR" sz="2400" dirty="0">
                <a:solidFill>
                  <a:schemeClr val="bg1"/>
                </a:solidFill>
                <a:latin typeface="Calibri" pitchFamily="34" charset="0"/>
                <a:ea typeface="Calibri" pitchFamily="34" charset="0"/>
                <a:cs typeface="B Kamran" pitchFamily="2" charset="-78"/>
              </a:rPr>
              <a:t>هویت فردی غالبا همراه با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رنگ تعلق  </a:t>
            </a:r>
            <a:r>
              <a:rPr lang="fa-IR" sz="2400" dirty="0">
                <a:solidFill>
                  <a:schemeClr val="bg1"/>
                </a:solidFill>
                <a:latin typeface="Calibri" pitchFamily="34" charset="0"/>
                <a:ea typeface="Calibri" pitchFamily="34" charset="0"/>
                <a:cs typeface="B Kamran" pitchFamily="2" charset="-78"/>
              </a:rPr>
              <a:t>است - یعنی قرار دادن یک نشانه مشخص در هر محیط-این موضوع آستانه یا حالت گذار بین قلمرو عمومی</a:t>
            </a:r>
            <a:r>
              <a:rPr lang="fa-IR" sz="1600" dirty="0">
                <a:solidFill>
                  <a:schemeClr val="bg1"/>
                </a:solidFill>
                <a:latin typeface="Comic Sans MS" pitchFamily="66" charset="0"/>
                <a:cs typeface="B Kamran" pitchFamily="2" charset="-78"/>
              </a:rPr>
              <a:t>(</a:t>
            </a:r>
            <a:r>
              <a:rPr lang="en-US" sz="1600" dirty="0">
                <a:solidFill>
                  <a:schemeClr val="bg1"/>
                </a:solidFill>
                <a:latin typeface="Comic Sans MS" pitchFamily="66" charset="0"/>
                <a:cs typeface="B Kamran" pitchFamily="2" charset="-78"/>
              </a:rPr>
              <a:t>group</a:t>
            </a:r>
            <a:r>
              <a:rPr lang="fa-IR" sz="1600" dirty="0">
                <a:solidFill>
                  <a:schemeClr val="bg1"/>
                </a:solidFill>
                <a:latin typeface="Comic Sans MS" pitchFamily="66" charset="0"/>
                <a:cs typeface="B Kamran" pitchFamily="2" charset="-78"/>
              </a:rPr>
              <a:t>)</a:t>
            </a:r>
            <a:r>
              <a:rPr lang="fa-IR" sz="2400" dirty="0">
                <a:solidFill>
                  <a:schemeClr val="bg1"/>
                </a:solidFill>
                <a:latin typeface="Calibri" pitchFamily="34" charset="0"/>
                <a:ea typeface="Calibri" pitchFamily="34" charset="0"/>
                <a:cs typeface="B Kamran" pitchFamily="2" charset="-78"/>
              </a:rPr>
              <a:t> و قلمرو خصوصی (</a:t>
            </a:r>
            <a:r>
              <a:rPr lang="en-US" sz="2400" dirty="0">
                <a:solidFill>
                  <a:schemeClr val="bg1"/>
                </a:solidFill>
                <a:latin typeface="Calibri" pitchFamily="34" charset="0"/>
                <a:ea typeface="Calibri" pitchFamily="34" charset="0"/>
                <a:cs typeface="B Kamran" pitchFamily="2" charset="-78"/>
              </a:rPr>
              <a:t>i</a:t>
            </a:r>
            <a:r>
              <a:rPr lang="en-US" sz="1600" dirty="0">
                <a:solidFill>
                  <a:schemeClr val="bg1"/>
                </a:solidFill>
                <a:latin typeface="Comic Sans MS" pitchFamily="66" charset="0"/>
                <a:cs typeface="B Kamran" pitchFamily="2" charset="-78"/>
              </a:rPr>
              <a:t>ndividual</a:t>
            </a:r>
            <a:r>
              <a:rPr lang="fa-IR" sz="1600" dirty="0">
                <a:solidFill>
                  <a:schemeClr val="bg1"/>
                </a:solidFill>
                <a:latin typeface="Comic Sans MS" pitchFamily="66"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را مشخص می کند.</a:t>
            </a: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rtl="1"/>
            <a:r>
              <a:rPr lang="en-US" sz="2400" dirty="0">
                <a:solidFill>
                  <a:schemeClr val="bg1"/>
                </a:solidFill>
              </a:rPr>
              <a:t> </a:t>
            </a:r>
          </a:p>
          <a:p>
            <a:pPr algn="r" rtl="1"/>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sp>
        <p:nvSpPr>
          <p:cNvPr id="6" name="TextBox 5"/>
          <p:cNvSpPr txBox="1"/>
          <p:nvPr/>
        </p:nvSpPr>
        <p:spPr>
          <a:xfrm>
            <a:off x="1447800" y="533401"/>
            <a:ext cx="6705600" cy="523220"/>
          </a:xfrm>
          <a:prstGeom prst="rect">
            <a:avLst/>
          </a:prstGeom>
          <a:noFill/>
        </p:spPr>
        <p:txBody>
          <a:bodyPr wrap="square" rtlCol="0">
            <a:spAutoFit/>
          </a:bodyPr>
          <a:lstStyle/>
          <a:p>
            <a:r>
              <a:rPr lang="fa-IR" sz="2800" dirty="0">
                <a:solidFill>
                  <a:schemeClr val="bg1"/>
                </a:solidFill>
                <a:cs typeface="B Kamran Outline" pitchFamily="2" charset="-78"/>
              </a:rPr>
              <a:t>قلمروگرایی و رنگ تعلق</a:t>
            </a:r>
            <a:r>
              <a:rPr lang="en-US" sz="2800" dirty="0">
                <a:solidFill>
                  <a:schemeClr val="bg1"/>
                </a:solidFill>
                <a:cs typeface="B Kamran Outline" pitchFamily="2" charset="-78"/>
              </a:rPr>
              <a:t> </a:t>
            </a:r>
            <a:r>
              <a:rPr lang="en-US" sz="1600" dirty="0">
                <a:solidFill>
                  <a:schemeClr val="bg1"/>
                </a:solidFill>
                <a:latin typeface="Comic Sans MS" pitchFamily="66" charset="0"/>
                <a:cs typeface="B Kamran" pitchFamily="2" charset="-78"/>
              </a:rPr>
              <a:t>(Territoriality and </a:t>
            </a:r>
            <a:r>
              <a:rPr lang="en-US" sz="1600" dirty="0" err="1">
                <a:solidFill>
                  <a:schemeClr val="bg1"/>
                </a:solidFill>
                <a:latin typeface="Comic Sans MS" pitchFamily="66" charset="0"/>
                <a:cs typeface="B Kamran" pitchFamily="2" charset="-78"/>
              </a:rPr>
              <a:t>Personalisation</a:t>
            </a:r>
            <a:r>
              <a:rPr lang="en-US" sz="1600" dirty="0">
                <a:solidFill>
                  <a:schemeClr val="bg1"/>
                </a:solidFill>
                <a:latin typeface="Comic Sans MS" pitchFamily="66" charset="0"/>
                <a:cs typeface="B Kamran" pitchFamily="2" charset="-78"/>
              </a:rPr>
              <a:t>)</a:t>
            </a:r>
            <a:endParaRPr lang="fa-IR" sz="1600" dirty="0">
              <a:solidFill>
                <a:schemeClr val="bg1"/>
              </a:solidFill>
              <a:latin typeface="Comic Sans MS" pitchFamily="66" charset="0"/>
              <a:cs typeface="B Kamran" pitchFamily="2" charset="-78"/>
            </a:endParaRPr>
          </a:p>
        </p:txBody>
      </p:sp>
      <p:pic>
        <p:nvPicPr>
          <p:cNvPr id="4098" name="Picture 2" descr="C:\Users\MONA\Desktop\ax\Picture2.jpg"/>
          <p:cNvPicPr>
            <a:picLocks noChangeAspect="1" noChangeArrowheads="1"/>
          </p:cNvPicPr>
          <p:nvPr/>
        </p:nvPicPr>
        <p:blipFill>
          <a:blip r:embed="rId3">
            <a:grayscl/>
          </a:blip>
          <a:srcRect/>
          <a:stretch>
            <a:fillRect/>
          </a:stretch>
        </p:blipFill>
        <p:spPr bwMode="auto">
          <a:xfrm>
            <a:off x="4724400" y="2895600"/>
            <a:ext cx="2456720" cy="1752600"/>
          </a:xfrm>
          <a:prstGeom prst="rect">
            <a:avLst/>
          </a:prstGeom>
          <a:ln>
            <a:noFill/>
          </a:ln>
          <a:effectLst>
            <a:outerShdw blurRad="292100" dist="139700" dir="2700000" algn="tl" rotWithShape="0">
              <a:srgbClr val="333333">
                <a:alpha val="65000"/>
              </a:srgbClr>
            </a:outerShdw>
          </a:effectLst>
        </p:spPr>
      </p:pic>
      <p:pic>
        <p:nvPicPr>
          <p:cNvPr id="9" name="Picture 3" descr="J:\picNazi\uyu.jpg"/>
          <p:cNvPicPr>
            <a:picLocks noChangeAspect="1" noChangeArrowheads="1"/>
          </p:cNvPicPr>
          <p:nvPr/>
        </p:nvPicPr>
        <p:blipFill>
          <a:blip r:embed="rId4">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4099" name="Picture 3" descr="C:\Users\MONA\Desktop\ax\Picture3.jpg"/>
          <p:cNvPicPr>
            <a:picLocks noChangeAspect="1" noChangeArrowheads="1"/>
          </p:cNvPicPr>
          <p:nvPr/>
        </p:nvPicPr>
        <p:blipFill>
          <a:blip r:embed="rId5"/>
          <a:srcRect l="6478" t="5513" r="9312" b="11798"/>
          <a:stretch>
            <a:fillRect/>
          </a:stretch>
        </p:blipFill>
        <p:spPr bwMode="auto">
          <a:xfrm>
            <a:off x="2156459" y="2895600"/>
            <a:ext cx="2278379" cy="17526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447800" y="152400"/>
            <a:ext cx="7467600" cy="79406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رنگ تعلق فضاهای خصوصی سلیقه ها و ارزش های افراد آن را مشخص می کند و اثر بیرونی کمتری دارد.</a:t>
            </a:r>
            <a:r>
              <a:rPr lang="fa-IR" sz="2400" dirty="0">
                <a:solidFill>
                  <a:schemeClr val="bg1"/>
                </a:solidFill>
              </a:rPr>
              <a:t> </a:t>
            </a:r>
            <a:r>
              <a:rPr lang="fa-IR" sz="2400" dirty="0">
                <a:solidFill>
                  <a:schemeClr val="bg1"/>
                </a:solidFill>
                <a:latin typeface="Calibri" pitchFamily="34" charset="0"/>
                <a:ea typeface="Calibri" pitchFamily="34" charset="0"/>
                <a:cs typeface="B Kamran" pitchFamily="2" charset="-78"/>
              </a:rPr>
              <a:t>به طور کلی محیط ها به وسیله افراد دیگر طراحی می شوند و استفاده کنندگان طبق سلیقه خودشان محیط را تغییر می دهند:چیدن اثاث خانه، تغییر دکوراسیون ، کاشت گیاه در باغچه</a:t>
            </a: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rtl="1"/>
            <a:r>
              <a:rPr lang="en-US" sz="2400" dirty="0">
                <a:solidFill>
                  <a:schemeClr val="bg1"/>
                </a:solidFill>
              </a:rPr>
              <a:t> </a:t>
            </a:r>
          </a:p>
          <a:p>
            <a:pPr algn="r" rtl="1"/>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5"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5122" name="Picture 2" descr="C:\Users\MONA\Desktop\ax\Picture7.jpg"/>
          <p:cNvPicPr>
            <a:picLocks noChangeAspect="1" noChangeArrowheads="1"/>
          </p:cNvPicPr>
          <p:nvPr/>
        </p:nvPicPr>
        <p:blipFill>
          <a:blip r:embed="rId4"/>
          <a:srcRect l="2703" t="2228" r="2703" b="6914"/>
          <a:stretch>
            <a:fillRect/>
          </a:stretch>
        </p:blipFill>
        <p:spPr bwMode="auto">
          <a:xfrm>
            <a:off x="5616221" y="4267200"/>
            <a:ext cx="2864557" cy="2209801"/>
          </a:xfrm>
          <a:prstGeom prst="rect">
            <a:avLst/>
          </a:prstGeom>
          <a:ln>
            <a:noFill/>
          </a:ln>
          <a:effectLst>
            <a:outerShdw blurRad="292100" dist="139700" dir="2700000" algn="tl" rotWithShape="0">
              <a:srgbClr val="333333">
                <a:alpha val="65000"/>
              </a:srgbClr>
            </a:outerShdw>
          </a:effectLst>
        </p:spPr>
      </p:pic>
      <p:pic>
        <p:nvPicPr>
          <p:cNvPr id="5124" name="Picture 4" descr="C:\Users\MONA\Desktop\ax\remington1lg.jpg"/>
          <p:cNvPicPr>
            <a:picLocks noChangeAspect="1" noChangeArrowheads="1"/>
          </p:cNvPicPr>
          <p:nvPr/>
        </p:nvPicPr>
        <p:blipFill>
          <a:blip r:embed="rId5" cstate="print"/>
          <a:srcRect/>
          <a:stretch>
            <a:fillRect/>
          </a:stretch>
        </p:blipFill>
        <p:spPr bwMode="auto">
          <a:xfrm>
            <a:off x="3048000" y="1828800"/>
            <a:ext cx="3706761" cy="2209800"/>
          </a:xfrm>
          <a:prstGeom prst="rect">
            <a:avLst/>
          </a:prstGeom>
          <a:ln>
            <a:noFill/>
          </a:ln>
          <a:effectLst>
            <a:outerShdw blurRad="292100" dist="139700" dir="2700000" algn="tl" rotWithShape="0">
              <a:srgbClr val="333333">
                <a:alpha val="65000"/>
              </a:srgbClr>
            </a:outerShdw>
          </a:effectLst>
        </p:spPr>
      </p:pic>
      <p:pic>
        <p:nvPicPr>
          <p:cNvPr id="5125" name="Picture 5" descr="C:\Users\MONA\Desktop\ax\decorations.jpg"/>
          <p:cNvPicPr>
            <a:picLocks noChangeAspect="1" noChangeArrowheads="1"/>
          </p:cNvPicPr>
          <p:nvPr/>
        </p:nvPicPr>
        <p:blipFill>
          <a:blip r:embed="rId6"/>
          <a:srcRect/>
          <a:stretch>
            <a:fillRect/>
          </a:stretch>
        </p:blipFill>
        <p:spPr bwMode="auto">
          <a:xfrm>
            <a:off x="1447800" y="4267200"/>
            <a:ext cx="3581400" cy="223341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371600" y="568940"/>
            <a:ext cx="7543800" cy="84638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buFont typeface="Arial" pitchFamily="34" charset="0"/>
              <a:buChar char="•"/>
            </a:pPr>
            <a:r>
              <a:rPr lang="en-US" sz="1600" dirty="0">
                <a:solidFill>
                  <a:schemeClr val="bg1"/>
                </a:solidFill>
                <a:latin typeface="Comic Sans MS" pitchFamily="66" charset="0"/>
                <a:cs typeface="B Kamran" pitchFamily="2" charset="-78"/>
              </a:rPr>
              <a:t>Von </a:t>
            </a:r>
            <a:r>
              <a:rPr lang="en-US" sz="1600" dirty="0" err="1">
                <a:solidFill>
                  <a:schemeClr val="bg1"/>
                </a:solidFill>
                <a:latin typeface="Comic Sans MS" pitchFamily="66" charset="0"/>
                <a:cs typeface="B Kamran" pitchFamily="2" charset="-78"/>
              </a:rPr>
              <a:t>Meiss</a:t>
            </a:r>
            <a:r>
              <a:rPr lang="en-US" sz="1600" dirty="0">
                <a:solidFill>
                  <a:schemeClr val="bg1"/>
                </a:solidFill>
                <a:latin typeface="Comic Sans MS" pitchFamily="66"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سه نوع راهبرد طراحی برای کمک به ایجاد حس هویت برای مردم و گروه ها پیشنهاد می کند:</a:t>
            </a:r>
          </a:p>
          <a:p>
            <a:pPr algn="just" rtl="1"/>
            <a:endParaRPr lang="en-US" sz="1000" dirty="0">
              <a:solidFill>
                <a:schemeClr val="bg1"/>
              </a:solidFill>
              <a:latin typeface="Calibri" pitchFamily="34" charset="0"/>
              <a:ea typeface="Calibri" pitchFamily="34" charset="0"/>
              <a:cs typeface="B Kamran" pitchFamily="2" charset="-78"/>
            </a:endParaRPr>
          </a:p>
          <a:p>
            <a:pPr lvl="0" algn="just" rtl="1">
              <a:buFontTx/>
              <a:buChar char="-"/>
            </a:pPr>
            <a:r>
              <a:rPr lang="fa-IR" sz="2400" b="1" dirty="0">
                <a:solidFill>
                  <a:schemeClr val="bg1"/>
                </a:solidFill>
                <a:latin typeface="Calibri" pitchFamily="34" charset="0"/>
                <a:ea typeface="Calibri" pitchFamily="34" charset="0"/>
                <a:cs typeface="B Kamran" pitchFamily="2" charset="-78"/>
              </a:rPr>
              <a:t> ایجاد یک محیط پاسخده که نیازمند فهم عمیق طراحان از ارزش ها و رفتارها و نیازهای مردم و گروه هاست </a:t>
            </a:r>
            <a:r>
              <a:rPr lang="fa-IR" sz="2400" dirty="0">
                <a:solidFill>
                  <a:schemeClr val="bg1"/>
                </a:solidFill>
                <a:latin typeface="Calibri" pitchFamily="34" charset="0"/>
                <a:ea typeface="Calibri" pitchFamily="34" charset="0"/>
                <a:cs typeface="B Kamran" pitchFamily="2" charset="-78"/>
              </a:rPr>
              <a:t>این موضوع مستلزم شناسایی مشکلاتی است که به وسیله فاصله طراح- استفاده کننده مطرح می شود. چون معمولاً طراح و استفاده کننده از یک سطح فکری و اجتماعی متفاوتی برخوردارند.</a:t>
            </a:r>
            <a:endParaRPr lang="en-US" sz="2400" dirty="0">
              <a:solidFill>
                <a:schemeClr val="bg1"/>
              </a:solidFill>
              <a:latin typeface="Calibri" pitchFamily="34" charset="0"/>
              <a:ea typeface="Calibri" pitchFamily="34" charset="0"/>
              <a:cs typeface="B Kamran" pitchFamily="2" charset="-78"/>
            </a:endParaRPr>
          </a:p>
          <a:p>
            <a:pPr lvl="0" algn="just" rtl="1"/>
            <a:endParaRPr lang="fa-IR" sz="2400" dirty="0">
              <a:solidFill>
                <a:schemeClr val="bg1"/>
              </a:solidFill>
              <a:latin typeface="Calibri" pitchFamily="34" charset="0"/>
              <a:ea typeface="Calibri" pitchFamily="34" charset="0"/>
              <a:cs typeface="B Kamran" pitchFamily="2" charset="-78"/>
            </a:endParaRPr>
          </a:p>
          <a:p>
            <a:pPr lvl="0" algn="just" rtl="1"/>
            <a:r>
              <a:rPr lang="fa-IR" sz="2400" dirty="0">
                <a:solidFill>
                  <a:schemeClr val="bg1"/>
                </a:solidFill>
                <a:latin typeface="Calibri" pitchFamily="34" charset="0"/>
                <a:ea typeface="Calibri" pitchFamily="34" charset="0"/>
                <a:cs typeface="B Kamran" pitchFamily="2" charset="-78"/>
              </a:rPr>
              <a:t>- </a:t>
            </a:r>
            <a:r>
              <a:rPr lang="fa-IR" sz="2400" b="1" dirty="0">
                <a:solidFill>
                  <a:schemeClr val="bg1"/>
                </a:solidFill>
                <a:latin typeface="Calibri" pitchFamily="34" charset="0"/>
                <a:ea typeface="Calibri" pitchFamily="34" charset="0"/>
                <a:cs typeface="B Kamran" pitchFamily="2" charset="-78"/>
              </a:rPr>
              <a:t>مشارکت یا مداخله استفاده کنندگان در طراحی محیط </a:t>
            </a:r>
            <a:r>
              <a:rPr lang="fa-IR" sz="2400" dirty="0">
                <a:solidFill>
                  <a:schemeClr val="bg1"/>
                </a:solidFill>
                <a:latin typeface="Calibri" pitchFamily="34" charset="0"/>
                <a:ea typeface="Calibri" pitchFamily="34" charset="0"/>
                <a:cs typeface="B Kamran" pitchFamily="2" charset="-78"/>
              </a:rPr>
              <a:t>که این هم نیازمند فهمیدن اختلاف بین طراح و استفاده کننده است.</a:t>
            </a:r>
          </a:p>
          <a:p>
            <a:pPr algn="just" rtl="1"/>
            <a:endParaRPr lang="fa-IR" sz="2400" dirty="0">
              <a:solidFill>
                <a:schemeClr val="bg1"/>
              </a:solidFill>
              <a:latin typeface="Calibri" pitchFamily="34" charset="0"/>
              <a:ea typeface="Calibri" pitchFamily="34" charset="0"/>
              <a:cs typeface="B Kamran" pitchFamily="2" charset="-78"/>
            </a:endParaRPr>
          </a:p>
          <a:p>
            <a:pPr algn="just" rtl="1"/>
            <a:r>
              <a:rPr lang="fa-IR" sz="2400" dirty="0">
                <a:solidFill>
                  <a:schemeClr val="bg1"/>
                </a:solidFill>
                <a:latin typeface="Calibri" pitchFamily="34" charset="0"/>
                <a:ea typeface="Calibri" pitchFamily="34" charset="0"/>
                <a:cs typeface="B Kamran" pitchFamily="2" charset="-78"/>
              </a:rPr>
              <a:t>- </a:t>
            </a:r>
            <a:r>
              <a:rPr lang="fa-IR" sz="2400" b="1" dirty="0">
                <a:solidFill>
                  <a:schemeClr val="bg1"/>
                </a:solidFill>
                <a:latin typeface="Calibri" pitchFamily="34" charset="0"/>
                <a:ea typeface="Calibri" pitchFamily="34" charset="0"/>
                <a:cs typeface="B Kamran" pitchFamily="2" charset="-78"/>
              </a:rPr>
              <a:t>ایجاد محیط هایی که استفاده کنندگان بتوانند آن را مطابق میل خود تغییر دهند.</a:t>
            </a:r>
            <a:endParaRPr lang="en-US" sz="2400" b="1"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endParaRPr lang="en-US" sz="2400" dirty="0">
              <a:solidFill>
                <a:schemeClr val="bg1"/>
              </a:solidFill>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r>
              <a:rPr lang="en-US" sz="2400" dirty="0">
                <a:solidFill>
                  <a:schemeClr val="bg1"/>
                </a:solidFill>
              </a:rPr>
              <a:t> </a:t>
            </a:r>
          </a:p>
          <a:p>
            <a:pPr algn="just" rtl="1"/>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5"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676400" y="25994"/>
            <a:ext cx="7086600"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لینچ معتقد است که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هویت مکان </a:t>
            </a:r>
            <a:r>
              <a:rPr lang="fa-IR" sz="2400" dirty="0">
                <a:solidFill>
                  <a:schemeClr val="bg1"/>
                </a:solidFill>
                <a:latin typeface="Calibri" pitchFamily="34" charset="0"/>
                <a:ea typeface="Calibri" pitchFamily="34" charset="0"/>
                <a:cs typeface="B Kamran" pitchFamily="2" charset="-78"/>
              </a:rPr>
              <a:t>در حقیقت مثل این است که برای مکان یک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شخصیت</a:t>
            </a:r>
            <a:r>
              <a:rPr lang="fa-IR" sz="2400" dirty="0">
                <a:solidFill>
                  <a:schemeClr val="bg1"/>
                </a:solidFill>
                <a:latin typeface="Calibri" pitchFamily="34" charset="0"/>
                <a:ea typeface="Calibri" pitchFamily="34" charset="0"/>
                <a:cs typeface="B Kamran" pitchFamily="2" charset="-78"/>
              </a:rPr>
              <a:t> قائل شویم. از نظر رلف این امر نشان دهنده این است که هر مکانی یک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آدرس منحصر بفرد </a:t>
            </a:r>
            <a:r>
              <a:rPr lang="fa-IR" sz="2400" dirty="0">
                <a:solidFill>
                  <a:schemeClr val="bg1"/>
                </a:solidFill>
                <a:latin typeface="Calibri" pitchFamily="34" charset="0"/>
                <a:ea typeface="Calibri" pitchFamily="34" charset="0"/>
                <a:cs typeface="B Kamran" pitchFamily="2" charset="-78"/>
              </a:rPr>
              <a:t>دارد اما اینکه چگونه قابل شناسایی شده است را مشخص نمی کند.</a:t>
            </a: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r>
              <a:rPr lang="fa-IR" sz="2400" dirty="0">
                <a:solidFill>
                  <a:schemeClr val="bg1"/>
                </a:solidFill>
                <a:latin typeface="Calibri" pitchFamily="34" charset="0"/>
                <a:ea typeface="Calibri" pitchFamily="34" charset="0"/>
                <a:cs typeface="B Kamran" pitchFamily="2" charset="-78"/>
              </a:rPr>
              <a:t>سه عنصر اصلی تشکیل دهنده هویت مکان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ویژگی های فیزیکی،فعالیت ها </a:t>
            </a:r>
            <a:r>
              <a:rPr lang="fa-IR" sz="2400" dirty="0">
                <a:solidFill>
                  <a:schemeClr val="bg1"/>
                </a:solidFill>
                <a:latin typeface="Calibri" pitchFamily="34" charset="0"/>
                <a:ea typeface="Calibri" pitchFamily="34" charset="0"/>
                <a:cs typeface="B Kamran" pitchFamily="2" charset="-78"/>
              </a:rPr>
              <a:t>و</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 معنا </a:t>
            </a:r>
            <a:r>
              <a:rPr lang="fa-IR" sz="2400" dirty="0">
                <a:solidFill>
                  <a:schemeClr val="bg1"/>
                </a:solidFill>
                <a:latin typeface="Calibri" pitchFamily="34" charset="0"/>
                <a:ea typeface="Calibri" pitchFamily="34" charset="0"/>
                <a:cs typeface="B Kamran" pitchFamily="2" charset="-78"/>
              </a:rPr>
              <a:t>هستند.</a:t>
            </a:r>
          </a:p>
          <a:p>
            <a:pPr algn="just" rtl="1"/>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r>
              <a:rPr lang="en-US" sz="2400" dirty="0">
                <a:solidFill>
                  <a:schemeClr val="bg1"/>
                </a:solidFill>
              </a:rPr>
              <a:t> </a:t>
            </a:r>
          </a:p>
          <a:p>
            <a:pPr algn="just" rtl="1"/>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9"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grpSp>
        <p:nvGrpSpPr>
          <p:cNvPr id="4" name="Group 26"/>
          <p:cNvGrpSpPr>
            <a:grpSpLocks noChangeAspect="1"/>
          </p:cNvGrpSpPr>
          <p:nvPr/>
        </p:nvGrpSpPr>
        <p:grpSpPr>
          <a:xfrm>
            <a:off x="2514600" y="2209800"/>
            <a:ext cx="7423897" cy="4038600"/>
            <a:chOff x="-609600" y="457200"/>
            <a:chExt cx="9525000" cy="5181600"/>
          </a:xfrm>
        </p:grpSpPr>
        <p:sp>
          <p:nvSpPr>
            <p:cNvPr id="28" name="Rectangle 27"/>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sp>
          <p:nvSpPr>
            <p:cNvPr id="29" name="Rectangle 1"/>
            <p:cNvSpPr>
              <a:spLocks noChangeArrowheads="1"/>
            </p:cNvSpPr>
            <p:nvPr/>
          </p:nvSpPr>
          <p:spPr bwMode="auto">
            <a:xfrm>
              <a:off x="381000" y="457200"/>
              <a:ext cx="85344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endParaRPr lang="fa-IR" sz="2400" dirty="0">
                <a:solidFill>
                  <a:schemeClr val="bg1"/>
                </a:solidFill>
                <a:latin typeface="Calibri" pitchFamily="34" charset="0"/>
                <a:ea typeface="Calibri" pitchFamily="34" charset="0"/>
                <a:cs typeface="B Kamran" pitchFamily="2" charset="-78"/>
              </a:endParaRPr>
            </a:p>
            <a:p>
              <a:pPr algn="r" rtl="1"/>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rtl="1"/>
              <a:r>
                <a:rPr lang="en-US" sz="2400" dirty="0">
                  <a:solidFill>
                    <a:schemeClr val="bg1"/>
                  </a:solidFill>
                </a:rPr>
                <a:t> </a:t>
              </a:r>
            </a:p>
            <a:p>
              <a:pPr algn="r" rtl="1"/>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grpSp>
          <p:nvGrpSpPr>
            <p:cNvPr id="5" name="Group 13"/>
            <p:cNvGrpSpPr>
              <a:grpSpLocks noChangeAspect="1"/>
            </p:cNvGrpSpPr>
            <p:nvPr/>
          </p:nvGrpSpPr>
          <p:grpSpPr>
            <a:xfrm>
              <a:off x="-609600" y="1066800"/>
              <a:ext cx="6328103" cy="4572000"/>
              <a:chOff x="1447800" y="1219200"/>
              <a:chExt cx="6477000" cy="4679576"/>
            </a:xfrm>
          </p:grpSpPr>
          <p:graphicFrame>
            <p:nvGraphicFramePr>
              <p:cNvPr id="31" name="Diagram 30"/>
              <p:cNvGraphicFramePr/>
              <p:nvPr/>
            </p:nvGraphicFramePr>
            <p:xfrm>
              <a:off x="1447800" y="1219200"/>
              <a:ext cx="6477000" cy="46795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2" name="TextBox 4"/>
              <p:cNvSpPr txBox="1"/>
              <p:nvPr/>
            </p:nvSpPr>
            <p:spPr>
              <a:xfrm>
                <a:off x="4333539" y="4437543"/>
                <a:ext cx="1295400" cy="378022"/>
              </a:xfrm>
              <a:prstGeom prst="rect">
                <a:avLst/>
              </a:prstGeom>
              <a:noFill/>
            </p:spPr>
            <p:txBody>
              <a:bodyPr wrap="square" rtlCol="0">
                <a:spAutoFit/>
              </a:bodyPr>
              <a:lstStyle/>
              <a:p>
                <a:r>
                  <a:rPr lang="en-US" sz="1200" dirty="0">
                    <a:latin typeface="Comic Sans MS" pitchFamily="66" charset="0"/>
                    <a:cs typeface="B Kamran" pitchFamily="2" charset="-78"/>
                  </a:rPr>
                  <a:t>meaning</a:t>
                </a:r>
              </a:p>
            </p:txBody>
          </p:sp>
          <p:sp>
            <p:nvSpPr>
              <p:cNvPr id="33" name="TextBox 5"/>
              <p:cNvSpPr txBox="1"/>
              <p:nvPr/>
            </p:nvSpPr>
            <p:spPr>
              <a:xfrm>
                <a:off x="3148929" y="2077122"/>
                <a:ext cx="1143000" cy="378022"/>
              </a:xfrm>
              <a:prstGeom prst="rect">
                <a:avLst/>
              </a:prstGeom>
              <a:noFill/>
            </p:spPr>
            <p:txBody>
              <a:bodyPr wrap="square" rtlCol="0">
                <a:spAutoFit/>
              </a:bodyPr>
              <a:lstStyle/>
              <a:p>
                <a:r>
                  <a:rPr lang="en-US" sz="1200" dirty="0">
                    <a:latin typeface="Comic Sans MS" pitchFamily="66" charset="0"/>
                    <a:cs typeface="B Kamran" pitchFamily="2" charset="-78"/>
                  </a:rPr>
                  <a:t>Activity</a:t>
                </a:r>
              </a:p>
            </p:txBody>
          </p:sp>
          <p:sp>
            <p:nvSpPr>
              <p:cNvPr id="34" name="TextBox 6"/>
              <p:cNvSpPr txBox="1"/>
              <p:nvPr/>
            </p:nvSpPr>
            <p:spPr>
              <a:xfrm>
                <a:off x="3048000" y="1395788"/>
                <a:ext cx="1371599" cy="687096"/>
              </a:xfrm>
              <a:prstGeom prst="rect">
                <a:avLst/>
              </a:prstGeom>
              <a:noFill/>
            </p:spPr>
            <p:txBody>
              <a:bodyPr wrap="square" rtlCol="0">
                <a:spAutoFit/>
              </a:bodyPr>
              <a:lstStyle/>
              <a:p>
                <a:r>
                  <a:rPr lang="fa-IR" sz="2800" b="1" dirty="0">
                    <a:cs typeface="B Kamran" pitchFamily="2" charset="-78"/>
                  </a:rPr>
                  <a:t>فعالیت</a:t>
                </a:r>
                <a:endParaRPr lang="en-US" sz="2800" b="1" dirty="0">
                  <a:cs typeface="B Kamran" pitchFamily="2" charset="-78"/>
                </a:endParaRPr>
              </a:p>
            </p:txBody>
          </p:sp>
          <p:sp>
            <p:nvSpPr>
              <p:cNvPr id="35" name="TextBox 7"/>
              <p:cNvSpPr txBox="1"/>
              <p:nvPr/>
            </p:nvSpPr>
            <p:spPr>
              <a:xfrm>
                <a:off x="4567518" y="3910128"/>
                <a:ext cx="1371599" cy="687096"/>
              </a:xfrm>
              <a:prstGeom prst="rect">
                <a:avLst/>
              </a:prstGeom>
              <a:noFill/>
            </p:spPr>
            <p:txBody>
              <a:bodyPr wrap="square" rtlCol="0">
                <a:spAutoFit/>
              </a:bodyPr>
              <a:lstStyle/>
              <a:p>
                <a:r>
                  <a:rPr lang="fa-IR" sz="2800" b="1" dirty="0">
                    <a:cs typeface="B Kamran" pitchFamily="2" charset="-78"/>
                  </a:rPr>
                  <a:t>معنا</a:t>
                </a:r>
                <a:endParaRPr lang="en-US" sz="3200" b="1" dirty="0">
                  <a:cs typeface="B Kamran" pitchFamily="2" charset="-78"/>
                </a:endParaRPr>
              </a:p>
            </p:txBody>
          </p:sp>
          <p:sp>
            <p:nvSpPr>
              <p:cNvPr id="36" name="TextBox 8"/>
              <p:cNvSpPr txBox="1"/>
              <p:nvPr/>
            </p:nvSpPr>
            <p:spPr>
              <a:xfrm>
                <a:off x="5150258" y="1395788"/>
                <a:ext cx="2604670" cy="687096"/>
              </a:xfrm>
              <a:prstGeom prst="rect">
                <a:avLst/>
              </a:prstGeom>
              <a:noFill/>
            </p:spPr>
            <p:txBody>
              <a:bodyPr wrap="square" rtlCol="0">
                <a:spAutoFit/>
              </a:bodyPr>
              <a:lstStyle/>
              <a:p>
                <a:r>
                  <a:rPr lang="fa-IR" sz="2800" b="1" dirty="0">
                    <a:cs typeface="B Kamran" pitchFamily="2" charset="-78"/>
                  </a:rPr>
                  <a:t>فیزیکی</a:t>
                </a:r>
                <a:endParaRPr lang="en-US" sz="2800" b="1" dirty="0">
                  <a:cs typeface="B Kamran" pitchFamily="2" charset="-78"/>
                </a:endParaRPr>
              </a:p>
            </p:txBody>
          </p:sp>
          <p:sp>
            <p:nvSpPr>
              <p:cNvPr id="37" name="TextBox 9"/>
              <p:cNvSpPr txBox="1"/>
              <p:nvPr/>
            </p:nvSpPr>
            <p:spPr>
              <a:xfrm>
                <a:off x="6127377" y="1609165"/>
                <a:ext cx="1371600" cy="315019"/>
              </a:xfrm>
              <a:prstGeom prst="rect">
                <a:avLst/>
              </a:prstGeom>
              <a:noFill/>
            </p:spPr>
            <p:txBody>
              <a:bodyPr wrap="square" rtlCol="0">
                <a:spAutoFit/>
              </a:bodyPr>
              <a:lstStyle/>
              <a:p>
                <a:r>
                  <a:rPr lang="fa-IR" sz="1400" b="1" dirty="0">
                    <a:cs typeface="B Kamran" pitchFamily="2" charset="-78"/>
                  </a:rPr>
                  <a:t>ویژگی های</a:t>
                </a:r>
                <a:endParaRPr lang="en-US" sz="1400" b="1" dirty="0">
                  <a:cs typeface="B Kamran" pitchFamily="2" charset="-78"/>
                </a:endParaRPr>
              </a:p>
            </p:txBody>
          </p:sp>
          <p:sp>
            <p:nvSpPr>
              <p:cNvPr id="38" name="TextBox 10"/>
              <p:cNvSpPr txBox="1"/>
              <p:nvPr/>
            </p:nvSpPr>
            <p:spPr>
              <a:xfrm>
                <a:off x="5581426" y="2077124"/>
                <a:ext cx="1269960" cy="606262"/>
              </a:xfrm>
              <a:prstGeom prst="rect">
                <a:avLst/>
              </a:prstGeom>
              <a:noFill/>
            </p:spPr>
            <p:txBody>
              <a:bodyPr wrap="square" rtlCol="0">
                <a:spAutoFit/>
              </a:bodyPr>
              <a:lstStyle/>
              <a:p>
                <a:r>
                  <a:rPr lang="en-US" sz="1200" dirty="0">
                    <a:latin typeface="Comic Sans MS" pitchFamily="66" charset="0"/>
                    <a:cs typeface="B Kamran" pitchFamily="2" charset="-78"/>
                  </a:rPr>
                  <a:t>Physical setting</a:t>
                </a:r>
              </a:p>
            </p:txBody>
          </p:sp>
          <p:sp>
            <p:nvSpPr>
              <p:cNvPr id="39" name="TextBox 11"/>
              <p:cNvSpPr txBox="1"/>
              <p:nvPr/>
            </p:nvSpPr>
            <p:spPr>
              <a:xfrm>
                <a:off x="3959721" y="2194284"/>
                <a:ext cx="1752600" cy="727514"/>
              </a:xfrm>
              <a:prstGeom prst="rect">
                <a:avLst/>
              </a:prstGeom>
              <a:noFill/>
            </p:spPr>
            <p:txBody>
              <a:bodyPr wrap="square" rtlCol="0">
                <a:spAutoFit/>
              </a:bodyPr>
              <a:lstStyle/>
              <a:p>
                <a:pPr algn="ctr"/>
                <a:r>
                  <a:rPr lang="fa-IR" sz="3000" b="1" dirty="0">
                    <a:solidFill>
                      <a:schemeClr val="bg1"/>
                    </a:solidFill>
                    <a:cs typeface="B Kamran" pitchFamily="2" charset="-78"/>
                  </a:rPr>
                  <a:t>حس مکان</a:t>
                </a:r>
                <a:endParaRPr lang="en-US" sz="3000" b="1" dirty="0">
                  <a:solidFill>
                    <a:schemeClr val="bg1"/>
                  </a:solidFill>
                  <a:cs typeface="B Kamran" pitchFamily="2" charset="-78"/>
                </a:endParaRPr>
              </a:p>
            </p:txBody>
          </p:sp>
          <p:sp>
            <p:nvSpPr>
              <p:cNvPr id="40" name="TextBox 12"/>
              <p:cNvSpPr txBox="1"/>
              <p:nvPr/>
            </p:nvSpPr>
            <p:spPr>
              <a:xfrm>
                <a:off x="4064599" y="2919027"/>
                <a:ext cx="1828801" cy="378022"/>
              </a:xfrm>
              <a:prstGeom prst="rect">
                <a:avLst/>
              </a:prstGeom>
              <a:noFill/>
            </p:spPr>
            <p:txBody>
              <a:bodyPr wrap="square" rtlCol="0">
                <a:spAutoFit/>
              </a:bodyPr>
              <a:lstStyle/>
              <a:p>
                <a:r>
                  <a:rPr lang="en-US" sz="1200" dirty="0">
                    <a:solidFill>
                      <a:schemeClr val="bg1"/>
                    </a:solidFill>
                    <a:latin typeface="Comic Sans MS" pitchFamily="66" charset="0"/>
                    <a:cs typeface="B Kamran" pitchFamily="2" charset="-78"/>
                  </a:rPr>
                  <a:t>Sense of place</a:t>
                </a:r>
              </a:p>
            </p:txBody>
          </p:sp>
        </p:grpSp>
      </p:grpSp>
      <p:sp>
        <p:nvSpPr>
          <p:cNvPr id="41" name="TextBox 40"/>
          <p:cNvSpPr txBox="1"/>
          <p:nvPr/>
        </p:nvSpPr>
        <p:spPr>
          <a:xfrm>
            <a:off x="6248400" y="3060918"/>
            <a:ext cx="1371600" cy="1815882"/>
          </a:xfrm>
          <a:prstGeom prst="rect">
            <a:avLst/>
          </a:prstGeom>
          <a:noFill/>
        </p:spPr>
        <p:txBody>
          <a:bodyPr wrap="square" rtlCol="0">
            <a:spAutoFit/>
          </a:bodyPr>
          <a:lstStyle/>
          <a:p>
            <a:pPr algn="r" rtl="1"/>
            <a:r>
              <a:rPr lang="fa-IR" sz="3200" b="1" dirty="0">
                <a:solidFill>
                  <a:schemeClr val="bg1"/>
                </a:solidFill>
                <a:cs typeface="B Kamran" pitchFamily="2" charset="-78"/>
              </a:rPr>
              <a:t>=</a:t>
            </a:r>
          </a:p>
          <a:p>
            <a:pPr algn="r" rtl="1"/>
            <a:r>
              <a:rPr lang="fa-IR" sz="2000" b="1" dirty="0">
                <a:solidFill>
                  <a:schemeClr val="bg1"/>
                </a:solidFill>
                <a:cs typeface="B Kamran" pitchFamily="2" charset="-78"/>
              </a:rPr>
              <a:t>فرم</a:t>
            </a:r>
          </a:p>
          <a:p>
            <a:pPr algn="r" rtl="1"/>
            <a:r>
              <a:rPr lang="fa-IR" sz="2000" b="1" dirty="0">
                <a:solidFill>
                  <a:schemeClr val="bg1"/>
                </a:solidFill>
                <a:cs typeface="B Kamran" pitchFamily="2" charset="-78"/>
              </a:rPr>
              <a:t>نفوذ پذیری</a:t>
            </a:r>
          </a:p>
          <a:p>
            <a:pPr algn="r" rtl="1"/>
            <a:r>
              <a:rPr lang="fa-IR" sz="2000" b="1" dirty="0">
                <a:solidFill>
                  <a:schemeClr val="bg1"/>
                </a:solidFill>
                <a:cs typeface="B Kamran" pitchFamily="2" charset="-78"/>
              </a:rPr>
              <a:t>منظر</a:t>
            </a:r>
          </a:p>
          <a:p>
            <a:pPr algn="r" rtl="1"/>
            <a:r>
              <a:rPr lang="fa-IR" sz="2000" b="1" dirty="0">
                <a:solidFill>
                  <a:schemeClr val="bg1"/>
                </a:solidFill>
                <a:cs typeface="B Kamran" pitchFamily="2" charset="-78"/>
              </a:rPr>
              <a:t>مبلمان</a:t>
            </a:r>
            <a:endParaRPr lang="en-US" sz="2000" b="1" dirty="0">
              <a:solidFill>
                <a:schemeClr val="bg1"/>
              </a:solidFill>
              <a:cs typeface="B Kamran" pitchFamily="2" charset="-78"/>
            </a:endParaRPr>
          </a:p>
        </p:txBody>
      </p:sp>
      <p:sp>
        <p:nvSpPr>
          <p:cNvPr id="42" name="TextBox 41"/>
          <p:cNvSpPr txBox="1"/>
          <p:nvPr/>
        </p:nvSpPr>
        <p:spPr>
          <a:xfrm>
            <a:off x="1600200" y="2902565"/>
            <a:ext cx="1371600" cy="2431435"/>
          </a:xfrm>
          <a:prstGeom prst="rect">
            <a:avLst/>
          </a:prstGeom>
          <a:noFill/>
        </p:spPr>
        <p:txBody>
          <a:bodyPr wrap="square" rtlCol="0">
            <a:spAutoFit/>
          </a:bodyPr>
          <a:lstStyle/>
          <a:p>
            <a:pPr algn="r" rtl="1"/>
            <a:r>
              <a:rPr lang="fa-IR" sz="3200" b="1" dirty="0">
                <a:solidFill>
                  <a:schemeClr val="bg1"/>
                </a:solidFill>
                <a:cs typeface="B Kamran" pitchFamily="2" charset="-78"/>
              </a:rPr>
              <a:t>=</a:t>
            </a:r>
          </a:p>
          <a:p>
            <a:pPr algn="r" rtl="1"/>
            <a:r>
              <a:rPr lang="fa-IR" sz="2000" b="1" dirty="0">
                <a:solidFill>
                  <a:schemeClr val="bg1"/>
                </a:solidFill>
                <a:cs typeface="B Kamran" pitchFamily="2" charset="-78"/>
              </a:rPr>
              <a:t>کاربری </a:t>
            </a:r>
          </a:p>
          <a:p>
            <a:pPr algn="r" rtl="1"/>
            <a:r>
              <a:rPr lang="fa-IR" sz="2000" b="1" dirty="0">
                <a:solidFill>
                  <a:schemeClr val="bg1"/>
                </a:solidFill>
                <a:cs typeface="B Kamran" pitchFamily="2" charset="-78"/>
              </a:rPr>
              <a:t>حرکت پیاده</a:t>
            </a:r>
          </a:p>
          <a:p>
            <a:pPr algn="r" rtl="1"/>
            <a:r>
              <a:rPr lang="fa-IR" sz="2000" b="1" dirty="0">
                <a:solidFill>
                  <a:schemeClr val="bg1"/>
                </a:solidFill>
                <a:cs typeface="B Kamran" pitchFamily="2" charset="-78"/>
              </a:rPr>
              <a:t>الگوی رفتار</a:t>
            </a:r>
          </a:p>
          <a:p>
            <a:pPr algn="r" rtl="1"/>
            <a:r>
              <a:rPr lang="fa-IR" sz="2000" b="1" dirty="0">
                <a:solidFill>
                  <a:schemeClr val="bg1"/>
                </a:solidFill>
                <a:cs typeface="B Kamran" pitchFamily="2" charset="-78"/>
              </a:rPr>
              <a:t>صدا و بو</a:t>
            </a:r>
          </a:p>
          <a:p>
            <a:pPr algn="r" rtl="1"/>
            <a:r>
              <a:rPr lang="fa-IR" sz="2000" b="1" dirty="0">
                <a:solidFill>
                  <a:schemeClr val="bg1"/>
                </a:solidFill>
                <a:cs typeface="B Kamran" pitchFamily="2" charset="-78"/>
              </a:rPr>
              <a:t>حرکت وسایل نقلیه</a:t>
            </a:r>
          </a:p>
        </p:txBody>
      </p:sp>
      <p:sp>
        <p:nvSpPr>
          <p:cNvPr id="43" name="TextBox 42"/>
          <p:cNvSpPr txBox="1"/>
          <p:nvPr/>
        </p:nvSpPr>
        <p:spPr>
          <a:xfrm>
            <a:off x="1371600" y="5349895"/>
            <a:ext cx="5334000" cy="1508105"/>
          </a:xfrm>
          <a:prstGeom prst="rect">
            <a:avLst/>
          </a:prstGeom>
          <a:noFill/>
        </p:spPr>
        <p:txBody>
          <a:bodyPr wrap="square" rtlCol="0">
            <a:spAutoFit/>
          </a:bodyPr>
          <a:lstStyle/>
          <a:p>
            <a:pPr algn="r" rtl="1"/>
            <a:r>
              <a:rPr lang="fa-IR" sz="2000" b="1" dirty="0">
                <a:solidFill>
                  <a:schemeClr val="bg1"/>
                </a:solidFill>
                <a:cs typeface="B Kamran" pitchFamily="2" charset="-78"/>
              </a:rPr>
              <a:t>خوانایی                               </a:t>
            </a:r>
            <a:r>
              <a:rPr lang="fa-IR" sz="3200" b="1" dirty="0">
                <a:solidFill>
                  <a:schemeClr val="bg1"/>
                </a:solidFill>
                <a:cs typeface="B Kamran" pitchFamily="2" charset="-78"/>
              </a:rPr>
              <a:t>=</a:t>
            </a:r>
          </a:p>
          <a:p>
            <a:pPr algn="r" rtl="1"/>
            <a:r>
              <a:rPr lang="fa-IR" sz="2000" b="1" dirty="0">
                <a:solidFill>
                  <a:schemeClr val="bg1"/>
                </a:solidFill>
                <a:cs typeface="B Kamran" pitchFamily="2" charset="-78"/>
              </a:rPr>
              <a:t>ویژگی های فرهنگی</a:t>
            </a:r>
          </a:p>
          <a:p>
            <a:pPr algn="r" rtl="1"/>
            <a:r>
              <a:rPr lang="fa-IR" sz="2000" b="1" dirty="0">
                <a:solidFill>
                  <a:schemeClr val="bg1"/>
                </a:solidFill>
                <a:cs typeface="B Kamran" pitchFamily="2" charset="-78"/>
              </a:rPr>
              <a:t>جذابیت</a:t>
            </a:r>
          </a:p>
          <a:p>
            <a:pPr algn="r" rtl="1"/>
            <a:r>
              <a:rPr lang="fa-IR" sz="2000" b="1" dirty="0">
                <a:solidFill>
                  <a:schemeClr val="bg1"/>
                </a:solidFill>
                <a:cs typeface="B Kamran" pitchFamily="2" charset="-78"/>
              </a:rPr>
              <a:t>ارزیابی کیفی</a:t>
            </a:r>
          </a:p>
        </p:txBody>
      </p:sp>
      <p:sp>
        <p:nvSpPr>
          <p:cNvPr id="44" name="TextBox 43"/>
          <p:cNvSpPr txBox="1"/>
          <p:nvPr/>
        </p:nvSpPr>
        <p:spPr>
          <a:xfrm>
            <a:off x="1447800" y="6248401"/>
            <a:ext cx="1524000" cy="461665"/>
          </a:xfrm>
          <a:prstGeom prst="rect">
            <a:avLst/>
          </a:prstGeom>
          <a:noFill/>
        </p:spPr>
        <p:txBody>
          <a:bodyPr wrap="square" rtlCol="0">
            <a:spAutoFit/>
          </a:bodyPr>
          <a:lstStyle/>
          <a:p>
            <a:r>
              <a:rPr lang="en-US" sz="1200" dirty="0">
                <a:solidFill>
                  <a:schemeClr val="bg1"/>
                </a:solidFill>
                <a:latin typeface="Comic Sans MS" pitchFamily="66" charset="0"/>
                <a:cs typeface="B Kamran" pitchFamily="2" charset="-78"/>
              </a:rPr>
              <a:t>By John Punter &amp;  John Montgomery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676400" y="25994"/>
            <a:ext cx="7086600" cy="116339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r>
              <a:rPr lang="fa-IR" sz="2400" dirty="0">
                <a:solidFill>
                  <a:schemeClr val="bg1"/>
                </a:solidFill>
                <a:latin typeface="Calibri" pitchFamily="34" charset="0"/>
                <a:ea typeface="Calibri" pitchFamily="34" charset="0"/>
                <a:cs typeface="B Kamran" pitchFamily="2" charset="-78"/>
              </a:rPr>
              <a:t> در توصیف نقش فعالیت در مکان یک معمار هلندی به نام </a:t>
            </a:r>
            <a:r>
              <a:rPr lang="en-US" sz="1600" dirty="0">
                <a:solidFill>
                  <a:schemeClr val="bg1"/>
                </a:solidFill>
                <a:latin typeface="Comic Sans MS" pitchFamily="66" charset="0"/>
                <a:cs typeface="B Kamran" pitchFamily="2" charset="-78"/>
              </a:rPr>
              <a:t>Aldo Van Eyck </a:t>
            </a:r>
            <a:r>
              <a:rPr lang="fa-IR" sz="2400" dirty="0">
                <a:solidFill>
                  <a:schemeClr val="bg1"/>
                </a:solidFill>
                <a:latin typeface="Calibri" pitchFamily="34" charset="0"/>
                <a:ea typeface="Calibri" pitchFamily="34" charset="0"/>
                <a:cs typeface="B Kamran" pitchFamily="2" charset="-78"/>
              </a:rPr>
              <a:t>در تعریف مشهور خود از مکان می گوید: مکان و موقعیت بیشتر از فضا و زمان معنی می دهند. فضا در تصور انسان همان مکان است و زمان در تصور او موقعیت یا فرصت .اثر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موقعیت </a:t>
            </a:r>
            <a:r>
              <a:rPr lang="fa-IR" sz="2400" dirty="0">
                <a:solidFill>
                  <a:schemeClr val="bg1"/>
                </a:solidFill>
                <a:latin typeface="Calibri" pitchFamily="34" charset="0"/>
                <a:ea typeface="Calibri" pitchFamily="34" charset="0"/>
                <a:cs typeface="B Kamran" pitchFamily="2" charset="-78"/>
              </a:rPr>
              <a:t>بر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مکان</a:t>
            </a:r>
            <a:r>
              <a:rPr lang="fa-IR" sz="2400" dirty="0">
                <a:solidFill>
                  <a:schemeClr val="bg1"/>
                </a:solidFill>
                <a:latin typeface="Calibri" pitchFamily="34" charset="0"/>
                <a:ea typeface="Calibri" pitchFamily="34" charset="0"/>
                <a:cs typeface="B Kamran" pitchFamily="2" charset="-78"/>
              </a:rPr>
              <a:t> را می توان با مقایسه استادیوم ورزشی مملوء از جمعیت در هنگام برگزاری یک مسابقه ورزشی با یک استادیوم خالی نشان داد.</a:t>
            </a: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endParaRPr lang="fa-IR" sz="2400" dirty="0">
              <a:solidFill>
                <a:schemeClr val="bg1"/>
              </a:solidFill>
              <a:latin typeface="Calibri" pitchFamily="34" charset="0"/>
              <a:ea typeface="Calibri" pitchFamily="34" charset="0"/>
              <a:cs typeface="B Kamran" pitchFamily="2" charset="-78"/>
            </a:endParaRPr>
          </a:p>
          <a:p>
            <a:pPr algn="just" rtl="1"/>
            <a:endParaRPr lang="fa-IR" sz="2400" dirty="0">
              <a:solidFill>
                <a:schemeClr val="bg1"/>
              </a:solidFill>
              <a:latin typeface="Calibri" pitchFamily="34" charset="0"/>
              <a:ea typeface="Calibri" pitchFamily="34" charset="0"/>
              <a:cs typeface="B Kamran" pitchFamily="2" charset="-78"/>
            </a:endParaRPr>
          </a:p>
          <a:p>
            <a:pPr algn="just" rtl="1"/>
            <a:r>
              <a:rPr lang="fa-IR" sz="2400" dirty="0">
                <a:solidFill>
                  <a:schemeClr val="bg1"/>
                </a:solidFill>
                <a:latin typeface="Calibri" pitchFamily="34" charset="0"/>
                <a:ea typeface="Calibri" pitchFamily="34" charset="0"/>
                <a:cs typeface="B Kamran" pitchFamily="2" charset="-78"/>
              </a:rPr>
              <a:t>طبق تحقیق به عمل آمده توسط</a:t>
            </a:r>
            <a:r>
              <a:rPr lang="en-US" sz="1600" dirty="0">
                <a:solidFill>
                  <a:schemeClr val="bg1"/>
                </a:solidFill>
                <a:latin typeface="Comic Sans MS" pitchFamily="66" charset="0"/>
                <a:cs typeface="B Kamran" pitchFamily="2" charset="-78"/>
              </a:rPr>
              <a:t>Jackson</a:t>
            </a:r>
            <a:r>
              <a:rPr lang="fa-IR" sz="2400" dirty="0">
                <a:solidFill>
                  <a:schemeClr val="bg1"/>
                </a:solidFill>
                <a:latin typeface="Calibri" pitchFamily="34" charset="0"/>
                <a:ea typeface="Calibri" pitchFamily="34" charset="0"/>
                <a:cs typeface="B Kamran" pitchFamily="2" charset="-78"/>
              </a:rPr>
              <a:t> مشاهده شد که حس مکان در اروپا بیشتر بر پایه عوامل فیزیکی است اما در آمریکا این گونه نیست.حس مکان در میان آمریکایی ها بیشتر از آن که به سبک معماری یا تاریخی بودن بنا و یا نوع طراحی فضا بستگی داشته باشد به وقوع اتفاقات در آن مربوط است.</a:t>
            </a: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just"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r>
              <a:rPr lang="en-US" sz="2400" dirty="0">
                <a:solidFill>
                  <a:schemeClr val="bg1"/>
                </a:solidFill>
              </a:rPr>
              <a:t> </a:t>
            </a:r>
          </a:p>
          <a:p>
            <a:pPr algn="just" rtl="1"/>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8"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6148" name="Picture 4" descr="C:\Users\MONA\Desktop\ax\stadium.jpg"/>
          <p:cNvPicPr>
            <a:picLocks noChangeAspect="1" noChangeArrowheads="1"/>
          </p:cNvPicPr>
          <p:nvPr/>
        </p:nvPicPr>
        <p:blipFill>
          <a:blip r:embed="rId4"/>
          <a:srcRect/>
          <a:stretch>
            <a:fillRect/>
          </a:stretch>
        </p:blipFill>
        <p:spPr bwMode="auto">
          <a:xfrm>
            <a:off x="1447800" y="2667000"/>
            <a:ext cx="3505200" cy="1752600"/>
          </a:xfrm>
          <a:prstGeom prst="rect">
            <a:avLst/>
          </a:prstGeom>
          <a:ln>
            <a:noFill/>
          </a:ln>
          <a:effectLst>
            <a:outerShdw blurRad="292100" dist="139700" dir="2700000" algn="tl" rotWithShape="0">
              <a:srgbClr val="333333">
                <a:alpha val="65000"/>
              </a:srgbClr>
            </a:outerShdw>
          </a:effectLst>
        </p:spPr>
      </p:pic>
      <p:pic>
        <p:nvPicPr>
          <p:cNvPr id="6149" name="Picture 5" descr="C:\Users\MONA\Desktop\ax\stadium_wash.jpg"/>
          <p:cNvPicPr>
            <a:picLocks noChangeAspect="1" noChangeArrowheads="1"/>
          </p:cNvPicPr>
          <p:nvPr/>
        </p:nvPicPr>
        <p:blipFill>
          <a:blip r:embed="rId5"/>
          <a:srcRect b="39112"/>
          <a:stretch>
            <a:fillRect/>
          </a:stretch>
        </p:blipFill>
        <p:spPr bwMode="auto">
          <a:xfrm>
            <a:off x="5111495" y="2667000"/>
            <a:ext cx="3575305" cy="17526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1600200" y="3733800"/>
            <a:ext cx="1752600" cy="1588"/>
          </a:xfrm>
          <a:prstGeom prst="line">
            <a:avLst/>
          </a:prstGeom>
          <a:ln w="28575">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a:off x="3352800" y="3733800"/>
            <a:ext cx="914400" cy="914400"/>
          </a:xfrm>
          <a:prstGeom prst="bentConnector3">
            <a:avLst/>
          </a:prstGeom>
          <a:ln w="28575">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191000" y="4648200"/>
            <a:ext cx="2133600" cy="1588"/>
          </a:xfrm>
          <a:prstGeom prst="line">
            <a:avLst/>
          </a:prstGeom>
          <a:ln w="28575">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16200000" flipH="1">
            <a:off x="5638800" y="5334000"/>
            <a:ext cx="2057400" cy="685800"/>
          </a:xfrm>
          <a:prstGeom prst="bentConnector3">
            <a:avLst>
              <a:gd name="adj1" fmla="val 50000"/>
            </a:avLst>
          </a:prstGeom>
          <a:ln w="28575">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371600" y="762000"/>
            <a:ext cx="7543800" cy="3048000"/>
          </a:xfrm>
          <a:prstGeom prst="rect">
            <a:avLst/>
          </a:prstGeom>
          <a:noFill/>
        </p:spPr>
        <p:txBody>
          <a:bodyPr wrap="square" rtlCol="0">
            <a:spAutoFit/>
          </a:bodyPr>
          <a:lstStyle/>
          <a:p>
            <a:pPr algn="just" rtl="1">
              <a:buNone/>
            </a:pPr>
            <a:endParaRPr lang="fa-IR" sz="2400" dirty="0">
              <a:solidFill>
                <a:schemeClr val="bg1"/>
              </a:solidFill>
              <a:cs typeface="B Kamran" pitchFamily="2" charset="-78"/>
            </a:endParaRPr>
          </a:p>
          <a:p>
            <a:pPr algn="just" rtl="1">
              <a:buNone/>
            </a:pPr>
            <a:r>
              <a:rPr lang="fa-IR" sz="2400" dirty="0">
                <a:solidFill>
                  <a:schemeClr val="bg1"/>
                </a:solidFill>
                <a:cs typeface="B Kamran" pitchFamily="2" charset="-78"/>
              </a:rPr>
              <a:t>دو فرآیند مهم در جمع آوری و تفسیر همانند سازی محیط </a:t>
            </a:r>
            <a:r>
              <a:rPr lang="fa-IR" sz="2400" b="1" u="sng" dirty="0">
                <a:solidFill>
                  <a:schemeClr val="bg1"/>
                </a:solidFill>
                <a:cs typeface="B Kamran" pitchFamily="2" charset="-78"/>
              </a:rPr>
              <a:t>احساس و درک </a:t>
            </a:r>
            <a:r>
              <a:rPr lang="fa-IR" sz="2400" dirty="0">
                <a:solidFill>
                  <a:schemeClr val="bg1"/>
                </a:solidFill>
                <a:cs typeface="B Kamran" pitchFamily="2" charset="-78"/>
              </a:rPr>
              <a:t>هستند.</a:t>
            </a:r>
          </a:p>
          <a:p>
            <a:pPr algn="just" rtl="1">
              <a:buNone/>
            </a:pPr>
            <a:endParaRPr lang="fa-IR" sz="2400" dirty="0">
              <a:solidFill>
                <a:schemeClr val="bg1"/>
              </a:solidFill>
              <a:cs typeface="B Kamran" pitchFamily="2" charset="-78"/>
            </a:endParaRPr>
          </a:p>
          <a:p>
            <a:pPr algn="just" rtl="1">
              <a:buNone/>
            </a:pPr>
            <a:r>
              <a:rPr lang="fa-IR" sz="2400" dirty="0">
                <a:solidFill>
                  <a:schemeClr val="bg1"/>
                </a:solidFill>
                <a:cs typeface="B Kamran Outline" pitchFamily="2" charset="-78"/>
              </a:rPr>
              <a:t>درک</a:t>
            </a:r>
            <a:r>
              <a:rPr lang="fa-IR" sz="2400" dirty="0">
                <a:solidFill>
                  <a:schemeClr val="bg1"/>
                </a:solidFill>
                <a:cs typeface="B Kamran" pitchFamily="2" charset="-78"/>
              </a:rPr>
              <a:t>: شامل جمع آوری، سازماندهی و معنادار کردن اطلاعاتی است که از محیط بدست می آید.</a:t>
            </a:r>
          </a:p>
          <a:p>
            <a:pPr algn="just" rtl="1">
              <a:buNone/>
            </a:pPr>
            <a:endParaRPr lang="fa-IR" sz="2400" dirty="0">
              <a:solidFill>
                <a:schemeClr val="bg1"/>
              </a:solidFill>
              <a:cs typeface="B Kamran" pitchFamily="2" charset="-78"/>
            </a:endParaRPr>
          </a:p>
          <a:p>
            <a:pPr algn="just" rtl="1">
              <a:buNone/>
            </a:pPr>
            <a:r>
              <a:rPr lang="fa-IR" sz="2400" dirty="0">
                <a:solidFill>
                  <a:schemeClr val="bg1"/>
                </a:solidFill>
                <a:cs typeface="B Kamran Outline" pitchFamily="2" charset="-78"/>
              </a:rPr>
              <a:t>احساس</a:t>
            </a:r>
            <a:r>
              <a:rPr lang="fa-IR" sz="2400" dirty="0">
                <a:solidFill>
                  <a:schemeClr val="bg1"/>
                </a:solidFill>
                <a:cs typeface="B Kamran" pitchFamily="2" charset="-78"/>
              </a:rPr>
              <a:t>: به سیستم حسی انسان اشاره دارد که نسبت به محرک های طبیعی واکنش نشان می دهد. چهار حس ارزشمند در درک محیط عبارتند از: بینایی، شنوایی، چشایی و بساوایی</a:t>
            </a:r>
          </a:p>
          <a:p>
            <a:pPr algn="just" rtl="1">
              <a:buNone/>
            </a:pPr>
            <a:endParaRPr lang="fa-IR" sz="2400" dirty="0">
              <a:solidFill>
                <a:schemeClr val="bg1"/>
              </a:solidFill>
              <a:cs typeface="B Kamran" pitchFamily="2" charset="-78"/>
            </a:endParaRPr>
          </a:p>
        </p:txBody>
      </p:sp>
      <p:sp>
        <p:nvSpPr>
          <p:cNvPr id="5" name="TextBox 4"/>
          <p:cNvSpPr txBox="1"/>
          <p:nvPr/>
        </p:nvSpPr>
        <p:spPr>
          <a:xfrm>
            <a:off x="76200" y="391180"/>
            <a:ext cx="4267200" cy="523220"/>
          </a:xfrm>
          <a:prstGeom prst="rect">
            <a:avLst/>
          </a:prstGeom>
          <a:noFill/>
        </p:spPr>
        <p:txBody>
          <a:bodyPr wrap="square" rtlCol="0">
            <a:spAutoFit/>
          </a:bodyPr>
          <a:lstStyle/>
          <a:p>
            <a:pPr algn="ctr"/>
            <a:r>
              <a:rPr lang="fa-IR" sz="2800" dirty="0">
                <a:solidFill>
                  <a:schemeClr val="bg1"/>
                </a:solidFill>
                <a:cs typeface="B Kamran Outline" pitchFamily="2" charset="-78"/>
              </a:rPr>
              <a:t>درک محیط</a:t>
            </a:r>
            <a:endParaRPr lang="en-US" sz="2800" dirty="0">
              <a:solidFill>
                <a:schemeClr val="bg1"/>
              </a:solidFill>
              <a:cs typeface="B Kamran Outline" pitchFamily="2" charset="-78"/>
            </a:endParaRPr>
          </a:p>
        </p:txBody>
      </p:sp>
      <p:pic>
        <p:nvPicPr>
          <p:cNvPr id="1027"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10" name="Picture 9" descr="Front%20View%20of%20World%20War%20II%20Memorial%20in%20Washington,%20DC.jpg"/>
          <p:cNvPicPr>
            <a:picLocks noChangeAspect="1"/>
          </p:cNvPicPr>
          <p:nvPr/>
        </p:nvPicPr>
        <p:blipFill>
          <a:blip r:embed="rId4" cstate="print"/>
          <a:stretch>
            <a:fillRect/>
          </a:stretch>
        </p:blipFill>
        <p:spPr>
          <a:xfrm>
            <a:off x="3048000" y="4876800"/>
            <a:ext cx="2286000" cy="1714500"/>
          </a:xfrm>
          <a:prstGeom prst="rect">
            <a:avLst/>
          </a:prstGeom>
          <a:ln w="12700">
            <a:solidFill>
              <a:schemeClr val="bg1"/>
            </a:solidFill>
          </a:ln>
        </p:spPr>
      </p:pic>
      <p:pic>
        <p:nvPicPr>
          <p:cNvPr id="11" name="Picture 10" descr="hot_dog_cendor.jpg"/>
          <p:cNvPicPr>
            <a:picLocks noChangeAspect="1"/>
          </p:cNvPicPr>
          <p:nvPr/>
        </p:nvPicPr>
        <p:blipFill>
          <a:blip r:embed="rId5" cstate="print"/>
          <a:stretch>
            <a:fillRect/>
          </a:stretch>
        </p:blipFill>
        <p:spPr>
          <a:xfrm>
            <a:off x="5029200" y="3505200"/>
            <a:ext cx="2311400" cy="1733550"/>
          </a:xfrm>
          <a:prstGeom prst="rect">
            <a:avLst/>
          </a:prstGeom>
          <a:ln>
            <a:solidFill>
              <a:schemeClr val="accent1"/>
            </a:solidFill>
          </a:ln>
        </p:spPr>
      </p:pic>
      <p:pic>
        <p:nvPicPr>
          <p:cNvPr id="12" name="Picture 11" descr="564545.JPG"/>
          <p:cNvPicPr>
            <a:picLocks noChangeAspect="1"/>
          </p:cNvPicPr>
          <p:nvPr/>
        </p:nvPicPr>
        <p:blipFill>
          <a:blip r:embed="rId6" cstate="print"/>
          <a:stretch>
            <a:fillRect/>
          </a:stretch>
        </p:blipFill>
        <p:spPr>
          <a:xfrm>
            <a:off x="6536433" y="5029200"/>
            <a:ext cx="2378967" cy="1570550"/>
          </a:xfrm>
          <a:prstGeom prst="rect">
            <a:avLst/>
          </a:prstGeom>
          <a:ln>
            <a:solidFill>
              <a:schemeClr val="accent3"/>
            </a:solidFill>
          </a:ln>
        </p:spPr>
      </p:pic>
      <p:pic>
        <p:nvPicPr>
          <p:cNvPr id="13" name="Picture 12" descr="2110221143_116039f526.jpg"/>
          <p:cNvPicPr>
            <a:picLocks noChangeAspect="1"/>
          </p:cNvPicPr>
          <p:nvPr/>
        </p:nvPicPr>
        <p:blipFill>
          <a:blip r:embed="rId7"/>
          <a:srcRect t="25184"/>
          <a:stretch>
            <a:fillRect/>
          </a:stretch>
        </p:blipFill>
        <p:spPr>
          <a:xfrm>
            <a:off x="1219200" y="3378201"/>
            <a:ext cx="2080189" cy="2336799"/>
          </a:xfrm>
          <a:prstGeom prst="rect">
            <a:avLst/>
          </a:prstGeom>
          <a:ln w="12700">
            <a:solidFill>
              <a:schemeClr val="bg1"/>
            </a:solid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
          <p:cNvSpPr>
            <a:spLocks noChangeArrowheads="1"/>
          </p:cNvSpPr>
          <p:nvPr/>
        </p:nvSpPr>
        <p:spPr bwMode="auto">
          <a:xfrm>
            <a:off x="1676400" y="25994"/>
            <a:ext cx="7086600" cy="4985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endParaRPr lang="fa-IR" sz="2400" dirty="0">
              <a:solidFill>
                <a:schemeClr val="bg1"/>
              </a:solidFill>
              <a:latin typeface="Calibri" pitchFamily="34" charset="0"/>
              <a:ea typeface="Calibri" pitchFamily="34" charset="0"/>
              <a:cs typeface="B Kamran" pitchFamily="2" charset="-78"/>
            </a:endParaRPr>
          </a:p>
          <a:p>
            <a:pPr algn="just" rtl="1"/>
            <a:r>
              <a:rPr lang="fa-IR" sz="2400" dirty="0">
                <a:solidFill>
                  <a:schemeClr val="bg1"/>
                </a:solidFill>
                <a:latin typeface="Calibri" pitchFamily="34" charset="0"/>
                <a:ea typeface="Calibri" pitchFamily="34" charset="0"/>
                <a:cs typeface="B Kamran" pitchFamily="2" charset="-78"/>
              </a:rPr>
              <a:t>مکان های موفق اغلب مکان هایی هستند که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سرزندگی </a:t>
            </a:r>
            <a:r>
              <a:rPr lang="fa-IR" sz="2400" dirty="0">
                <a:solidFill>
                  <a:schemeClr val="bg1"/>
                </a:solidFill>
                <a:latin typeface="Calibri" pitchFamily="34" charset="0"/>
                <a:ea typeface="Calibri" pitchFamily="34" charset="0"/>
                <a:cs typeface="B Kamran" pitchFamily="2" charset="-78"/>
              </a:rPr>
              <a:t>و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حرکت</a:t>
            </a:r>
            <a:r>
              <a:rPr lang="fa-IR" sz="2400" dirty="0">
                <a:solidFill>
                  <a:schemeClr val="bg1"/>
                </a:solidFill>
                <a:latin typeface="Calibri" pitchFamily="34" charset="0"/>
                <a:ea typeface="Calibri" pitchFamily="34" charset="0"/>
                <a:cs typeface="B Kamran" pitchFamily="2" charset="-78"/>
              </a:rPr>
              <a:t> به طور بارز در آنها وجود داشته باشدحضور مردم در خیابان ها سرزندگی و حرکت ایجاد می کند</a:t>
            </a:r>
            <a:r>
              <a:rPr lang="en-US" sz="2400" dirty="0">
                <a:solidFill>
                  <a:schemeClr val="bg1"/>
                </a:solidFill>
                <a:latin typeface="Calibri" pitchFamily="34" charset="0"/>
                <a:ea typeface="Calibri" pitchFamily="34" charset="0"/>
                <a:cs typeface="B Kamran" pitchFamily="2" charset="-78"/>
              </a:rPr>
              <a:t>(</a:t>
            </a:r>
            <a:r>
              <a:rPr lang="en-US" sz="2400" dirty="0">
                <a:solidFill>
                  <a:schemeClr val="bg1"/>
                </a:solidFill>
                <a:latin typeface="Comic Sans MS" pitchFamily="66" charset="0"/>
                <a:cs typeface="B Kamran" pitchFamily="2" charset="-78"/>
              </a:rPr>
              <a:t> </a:t>
            </a:r>
            <a:r>
              <a:rPr lang="en-US" sz="1600" dirty="0">
                <a:solidFill>
                  <a:schemeClr val="bg1"/>
                </a:solidFill>
                <a:latin typeface="Comic Sans MS" pitchFamily="66" charset="0"/>
                <a:cs typeface="B Kamran" pitchFamily="2" charset="-78"/>
              </a:rPr>
              <a:t>an urban buzz</a:t>
            </a:r>
            <a:r>
              <a:rPr lang="en-US" sz="2400" dirty="0">
                <a:solidFill>
                  <a:schemeClr val="bg1"/>
                </a:solidFill>
                <a:latin typeface="Calibri" pitchFamily="34" charset="0"/>
                <a:cs typeface="B Kamran" pitchFamily="2" charset="-78"/>
              </a:rPr>
              <a:t>)</a:t>
            </a:r>
            <a:r>
              <a:rPr lang="en-US" sz="2400" dirty="0">
                <a:solidFill>
                  <a:schemeClr val="bg1"/>
                </a:solidFill>
                <a:latin typeface="Calibri" pitchFamily="34" charset="0"/>
                <a:ea typeface="Calibri" pitchFamily="34" charset="0"/>
                <a:cs typeface="B Kamran" pitchFamily="2" charset="-78"/>
              </a:rPr>
              <a:t> </a:t>
            </a:r>
          </a:p>
          <a:p>
            <a:pPr algn="just" rtl="1">
              <a:buFont typeface="Arial" pitchFamily="34" charset="0"/>
              <a:buChar char="•"/>
            </a:pPr>
            <a:endParaRPr lang="en-US" sz="2400" dirty="0">
              <a:solidFill>
                <a:schemeClr val="bg1"/>
              </a:solidFill>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r>
              <a:rPr lang="en-US" sz="2400" dirty="0">
                <a:solidFill>
                  <a:schemeClr val="bg1"/>
                </a:solidFill>
              </a:rPr>
              <a:t> </a:t>
            </a:r>
          </a:p>
          <a:p>
            <a:pPr algn="just" rtl="1"/>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22" name="Picture 6" descr="C:\Users\MONA\Desktop\ax\gallery_28_5_69662.jpg"/>
          <p:cNvPicPr>
            <a:picLocks noChangeAspect="1" noChangeArrowheads="1"/>
          </p:cNvPicPr>
          <p:nvPr/>
        </p:nvPicPr>
        <p:blipFill>
          <a:blip r:embed="rId3"/>
          <a:srcRect/>
          <a:stretch>
            <a:fillRect/>
          </a:stretch>
        </p:blipFill>
        <p:spPr bwMode="auto">
          <a:xfrm>
            <a:off x="1676400" y="4364712"/>
            <a:ext cx="2540000" cy="1905000"/>
          </a:xfrm>
          <a:prstGeom prst="rect">
            <a:avLst/>
          </a:prstGeom>
          <a:ln>
            <a:noFill/>
          </a:ln>
          <a:effectLst>
            <a:outerShdw blurRad="292100" dist="139700" dir="2700000" algn="tl" rotWithShape="0">
              <a:srgbClr val="333333">
                <a:alpha val="65000"/>
              </a:srgbClr>
            </a:outerShdw>
          </a:effectLst>
        </p:spPr>
      </p:pic>
      <p:pic>
        <p:nvPicPr>
          <p:cNvPr id="7170" name="Picture 2" descr="C:\Users\MONA\Desktop\ax\scan0033.JPG"/>
          <p:cNvPicPr>
            <a:picLocks noChangeAspect="1" noChangeArrowheads="1"/>
          </p:cNvPicPr>
          <p:nvPr/>
        </p:nvPicPr>
        <p:blipFill>
          <a:blip r:embed="rId4"/>
          <a:srcRect r="6179" b="-2774"/>
          <a:stretch>
            <a:fillRect/>
          </a:stretch>
        </p:blipFill>
        <p:spPr bwMode="auto">
          <a:xfrm>
            <a:off x="1752600" y="1676400"/>
            <a:ext cx="3356264" cy="2209800"/>
          </a:xfrm>
          <a:prstGeom prst="rect">
            <a:avLst/>
          </a:prstGeom>
          <a:ln>
            <a:noFill/>
          </a:ln>
          <a:effectLst>
            <a:outerShdw blurRad="292100" dist="139700" dir="2700000" algn="tl" rotWithShape="0">
              <a:srgbClr val="333333">
                <a:alpha val="65000"/>
              </a:srgbClr>
            </a:outerShdw>
          </a:effectLst>
        </p:spPr>
      </p:pic>
      <p:pic>
        <p:nvPicPr>
          <p:cNvPr id="23"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7172" name="Picture 4" descr="C:\Users\MONA\Desktop\ax\Picture5.png"/>
          <p:cNvPicPr>
            <a:picLocks noChangeAspect="1" noChangeArrowheads="1"/>
          </p:cNvPicPr>
          <p:nvPr/>
        </p:nvPicPr>
        <p:blipFill>
          <a:blip r:embed="rId6"/>
          <a:srcRect l="3226" t="3551" r="53226" b="73958"/>
          <a:stretch>
            <a:fillRect/>
          </a:stretch>
        </p:blipFill>
        <p:spPr bwMode="auto">
          <a:xfrm>
            <a:off x="5410200" y="1676400"/>
            <a:ext cx="3031957" cy="2133600"/>
          </a:xfrm>
          <a:prstGeom prst="rect">
            <a:avLst/>
          </a:prstGeom>
          <a:ln>
            <a:noFill/>
          </a:ln>
          <a:effectLst>
            <a:outerShdw blurRad="292100" dist="139700" dir="2700000" algn="tl" rotWithShape="0">
              <a:srgbClr val="333333">
                <a:alpha val="65000"/>
              </a:srgbClr>
            </a:outerShdw>
          </a:effectLst>
        </p:spPr>
      </p:pic>
      <p:sp>
        <p:nvSpPr>
          <p:cNvPr id="26" name="Rectangle 1"/>
          <p:cNvSpPr>
            <a:spLocks noChangeArrowheads="1"/>
          </p:cNvSpPr>
          <p:nvPr/>
        </p:nvSpPr>
        <p:spPr bwMode="auto">
          <a:xfrm>
            <a:off x="4495800" y="4343400"/>
            <a:ext cx="426720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r>
              <a:rPr lang="fa-IR" sz="2400" dirty="0">
                <a:solidFill>
                  <a:schemeClr val="bg1"/>
                </a:solidFill>
                <a:latin typeface="Calibri" pitchFamily="34" charset="0"/>
                <a:ea typeface="Calibri" pitchFamily="34" charset="0"/>
                <a:cs typeface="B Kamran" pitchFamily="2" charset="-78"/>
              </a:rPr>
              <a:t>مردم و مکان در </a:t>
            </a:r>
            <a:r>
              <a:rPr lang="fa-IR" sz="2400"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rPr>
              <a:t>تعامل با هم </a:t>
            </a:r>
            <a:r>
              <a:rPr lang="fa-IR" sz="2400" dirty="0">
                <a:solidFill>
                  <a:schemeClr val="bg1"/>
                </a:solidFill>
                <a:latin typeface="Calibri" pitchFamily="34" charset="0"/>
                <a:ea typeface="Calibri" pitchFamily="34" charset="0"/>
                <a:cs typeface="B Kamran" pitchFamily="2" charset="-78"/>
              </a:rPr>
              <a:t>حس مکان را به وجود می آورند</a:t>
            </a:r>
            <a:r>
              <a:rPr lang="en-US" sz="2400" dirty="0">
                <a:solidFill>
                  <a:schemeClr val="bg1"/>
                </a:solidFill>
                <a:latin typeface="Calibri" pitchFamily="34" charset="0"/>
                <a:ea typeface="Calibri" pitchFamily="34" charset="0"/>
                <a:cs typeface="B Kamran" pitchFamily="2" charset="-78"/>
              </a:rPr>
              <a:t>.</a:t>
            </a:r>
            <a:r>
              <a:rPr lang="fa-IR" sz="2400" dirty="0">
                <a:solidFill>
                  <a:schemeClr val="bg1"/>
                </a:solidFill>
                <a:latin typeface="Calibri" pitchFamily="34" charset="0"/>
                <a:ea typeface="Calibri" pitchFamily="34" charset="0"/>
                <a:cs typeface="B Kamran" pitchFamily="2" charset="-78"/>
              </a:rPr>
              <a:t>همان طور که در رقص </a:t>
            </a:r>
            <a:r>
              <a:rPr lang="en-US" sz="1600" dirty="0">
                <a:solidFill>
                  <a:schemeClr val="bg1"/>
                </a:solidFill>
                <a:latin typeface="Comic Sans MS" pitchFamily="66" charset="0"/>
                <a:cs typeface="B Kamran" pitchFamily="2" charset="-78"/>
              </a:rPr>
              <a:t>ballet</a:t>
            </a:r>
            <a:r>
              <a:rPr lang="fa-IR" sz="2400" dirty="0">
                <a:solidFill>
                  <a:schemeClr val="bg1"/>
                </a:solidFill>
                <a:latin typeface="Calibri" pitchFamily="34" charset="0"/>
                <a:ea typeface="Calibri" pitchFamily="34" charset="0"/>
                <a:cs typeface="B Kamran" pitchFamily="2" charset="-78"/>
              </a:rPr>
              <a:t> که هر کس حرکات متفاوت خود را دارد اما به طور معجزه آسایی این حرکات همدیگر را تقویت می کنند و یک نظم کلی ایجاد می کنند</a:t>
            </a:r>
            <a:endParaRPr lang="en-US" sz="2400" dirty="0">
              <a:solidFill>
                <a:schemeClr val="bg1"/>
              </a:solidFill>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just" rtl="1"/>
            <a:r>
              <a:rPr lang="en-US" sz="2400" dirty="0">
                <a:solidFill>
                  <a:schemeClr val="bg1"/>
                </a:solidFill>
              </a:rPr>
              <a:t> </a:t>
            </a:r>
          </a:p>
          <a:p>
            <a:pPr algn="just" rtl="1"/>
            <a:endParaRPr lang="en-US"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524000" y="0"/>
            <a:ext cx="7391400" cy="75713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endParaRPr lang="en-US" sz="2400" dirty="0">
              <a:solidFill>
                <a:schemeClr val="bg1"/>
              </a:solidFill>
              <a:latin typeface="Calibri" pitchFamily="34" charset="0"/>
              <a:ea typeface="Calibri" pitchFamily="34" charset="0"/>
              <a:cs typeface="B Kamran" pitchFamily="2" charset="-78"/>
            </a:endParaRPr>
          </a:p>
          <a:p>
            <a:pPr algn="r" rtl="1"/>
            <a:r>
              <a:rPr lang="fa-IR" sz="2400" dirty="0">
                <a:solidFill>
                  <a:schemeClr val="bg1"/>
                </a:solidFill>
                <a:latin typeface="Calibri" pitchFamily="34" charset="0"/>
                <a:ea typeface="Calibri" pitchFamily="34" charset="0"/>
                <a:cs typeface="B Kamran" pitchFamily="2" charset="-78"/>
              </a:rPr>
              <a:t>اگر فضاهای عمومی بخواهند مردمی و سرزنده شوند باید آنچه را که مردم از یک محیط جذاب و ایمن می خواهند فراهم کنند.برای اینکه فضاهای عمومی بخواهند موفق شوند باید 4 ویژگی زیر را داشته باشتند:</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راحتی</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دسترسی و پیوستگی</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کاربرد ها و فعالیت</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معاشرت پذیری</a:t>
            </a:r>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rtl="1"/>
            <a:r>
              <a:rPr lang="en-US" sz="2400" dirty="0">
                <a:solidFill>
                  <a:schemeClr val="bg1"/>
                </a:solidFill>
              </a:rPr>
              <a:t> </a:t>
            </a:r>
          </a:p>
          <a:p>
            <a:pPr algn="r" rtl="1"/>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5" name="Picture 3" descr="C:\Users\MONA\Desktop\ax\2057602250_6725ff18f1.jpg"/>
          <p:cNvPicPr>
            <a:picLocks noChangeAspect="1" noChangeArrowheads="1"/>
          </p:cNvPicPr>
          <p:nvPr/>
        </p:nvPicPr>
        <p:blipFill>
          <a:blip r:embed="rId3"/>
          <a:srcRect/>
          <a:stretch>
            <a:fillRect/>
          </a:stretch>
        </p:blipFill>
        <p:spPr bwMode="auto">
          <a:xfrm>
            <a:off x="1739721" y="4394916"/>
            <a:ext cx="2971800" cy="2097916"/>
          </a:xfrm>
          <a:prstGeom prst="rect">
            <a:avLst/>
          </a:prstGeom>
          <a:ln>
            <a:noFill/>
          </a:ln>
          <a:effectLst>
            <a:outerShdw blurRad="292100" dist="139700" dir="2700000" algn="tl" rotWithShape="0">
              <a:srgbClr val="333333">
                <a:alpha val="65000"/>
              </a:srgbClr>
            </a:outerShdw>
          </a:effectLst>
        </p:spPr>
      </p:pic>
      <p:pic>
        <p:nvPicPr>
          <p:cNvPr id="8194" name="Picture 2" descr="C:\Users\MONA\Desktop\ax\P4110607.JPG"/>
          <p:cNvPicPr>
            <a:picLocks noChangeAspect="1" noChangeArrowheads="1"/>
          </p:cNvPicPr>
          <p:nvPr/>
        </p:nvPicPr>
        <p:blipFill>
          <a:blip r:embed="rId4" cstate="print"/>
          <a:srcRect/>
          <a:stretch>
            <a:fillRect/>
          </a:stretch>
        </p:blipFill>
        <p:spPr bwMode="auto">
          <a:xfrm>
            <a:off x="1778000" y="2057400"/>
            <a:ext cx="2946400" cy="2209800"/>
          </a:xfrm>
          <a:prstGeom prst="rect">
            <a:avLst/>
          </a:prstGeom>
          <a:ln>
            <a:noFill/>
          </a:ln>
          <a:effectLst>
            <a:outerShdw blurRad="292100" dist="139700" dir="2700000" algn="tl" rotWithShape="0">
              <a:srgbClr val="333333">
                <a:alpha val="65000"/>
              </a:srgbClr>
            </a:outerShdw>
          </a:effectLst>
        </p:spPr>
      </p:pic>
      <p:pic>
        <p:nvPicPr>
          <p:cNvPr id="7"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8195" name="Picture 3"/>
          <p:cNvPicPr>
            <a:picLocks noChangeAspect="1" noChangeArrowheads="1"/>
          </p:cNvPicPr>
          <p:nvPr/>
        </p:nvPicPr>
        <p:blipFill>
          <a:blip r:embed="rId6" cstate="print"/>
          <a:srcRect l="14959" t="11112" r="28946" b="58333"/>
          <a:stretch>
            <a:fillRect/>
          </a:stretch>
        </p:blipFill>
        <p:spPr bwMode="auto">
          <a:xfrm>
            <a:off x="4876800" y="4419600"/>
            <a:ext cx="2362200" cy="2057400"/>
          </a:xfrm>
          <a:prstGeom prst="rect">
            <a:avLst/>
          </a:prstGeom>
          <a:ln>
            <a:noFill/>
          </a:ln>
          <a:effectLst>
            <a:outerShdw blurRad="292100" dist="139700" dir="2700000" algn="tl" rotWithShape="0">
              <a:srgbClr val="333333">
                <a:alpha val="65000"/>
              </a:srgbClr>
            </a:outerShdw>
          </a:effectLst>
        </p:spPr>
      </p:pic>
      <p:pic>
        <p:nvPicPr>
          <p:cNvPr id="8196" name="Picture 4" descr="C:\Users\MONA\Desktop\ax\Picture6.png"/>
          <p:cNvPicPr>
            <a:picLocks noChangeAspect="1" noChangeArrowheads="1"/>
          </p:cNvPicPr>
          <p:nvPr/>
        </p:nvPicPr>
        <p:blipFill>
          <a:blip r:embed="rId7"/>
          <a:srcRect l="6424" t="4349" r="5210" b="6175"/>
          <a:stretch>
            <a:fillRect/>
          </a:stretch>
        </p:blipFill>
        <p:spPr bwMode="auto">
          <a:xfrm>
            <a:off x="4876800" y="2057400"/>
            <a:ext cx="2362200" cy="22098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graphicFrame>
        <p:nvGraphicFramePr>
          <p:cNvPr id="6" name="Table 5"/>
          <p:cNvGraphicFramePr>
            <a:graphicFrameLocks noGrp="1"/>
          </p:cNvGraphicFramePr>
          <p:nvPr/>
        </p:nvGraphicFramePr>
        <p:xfrm>
          <a:off x="2130458" y="533400"/>
          <a:ext cx="5794342" cy="5605345"/>
        </p:xfrm>
        <a:graphic>
          <a:graphicData uri="http://schemas.openxmlformats.org/drawingml/2006/table">
            <a:tbl>
              <a:tblPr>
                <a:effectLst/>
              </a:tblPr>
              <a:tblGrid>
                <a:gridCol w="1082296">
                  <a:extLst>
                    <a:ext uri="{9D8B030D-6E8A-4147-A177-3AD203B41FA5}">
                      <a16:colId xmlns:a16="http://schemas.microsoft.com/office/drawing/2014/main" val="20000"/>
                    </a:ext>
                  </a:extLst>
                </a:gridCol>
                <a:gridCol w="37220">
                  <a:extLst>
                    <a:ext uri="{9D8B030D-6E8A-4147-A177-3AD203B41FA5}">
                      <a16:colId xmlns:a16="http://schemas.microsoft.com/office/drawing/2014/main" val="20001"/>
                    </a:ext>
                  </a:extLst>
                </a:gridCol>
                <a:gridCol w="767509">
                  <a:extLst>
                    <a:ext uri="{9D8B030D-6E8A-4147-A177-3AD203B41FA5}">
                      <a16:colId xmlns:a16="http://schemas.microsoft.com/office/drawing/2014/main" val="20002"/>
                    </a:ext>
                  </a:extLst>
                </a:gridCol>
                <a:gridCol w="418641">
                  <a:extLst>
                    <a:ext uri="{9D8B030D-6E8A-4147-A177-3AD203B41FA5}">
                      <a16:colId xmlns:a16="http://schemas.microsoft.com/office/drawing/2014/main" val="20003"/>
                    </a:ext>
                  </a:extLst>
                </a:gridCol>
                <a:gridCol w="657602">
                  <a:extLst>
                    <a:ext uri="{9D8B030D-6E8A-4147-A177-3AD203B41FA5}">
                      <a16:colId xmlns:a16="http://schemas.microsoft.com/office/drawing/2014/main" val="20004"/>
                    </a:ext>
                  </a:extLst>
                </a:gridCol>
                <a:gridCol w="392674">
                  <a:extLst>
                    <a:ext uri="{9D8B030D-6E8A-4147-A177-3AD203B41FA5}">
                      <a16:colId xmlns:a16="http://schemas.microsoft.com/office/drawing/2014/main" val="20005"/>
                    </a:ext>
                  </a:extLst>
                </a:gridCol>
                <a:gridCol w="427342">
                  <a:extLst>
                    <a:ext uri="{9D8B030D-6E8A-4147-A177-3AD203B41FA5}">
                      <a16:colId xmlns:a16="http://schemas.microsoft.com/office/drawing/2014/main" val="20006"/>
                    </a:ext>
                  </a:extLst>
                </a:gridCol>
                <a:gridCol w="1494849">
                  <a:extLst>
                    <a:ext uri="{9D8B030D-6E8A-4147-A177-3AD203B41FA5}">
                      <a16:colId xmlns:a16="http://schemas.microsoft.com/office/drawing/2014/main" val="20007"/>
                    </a:ext>
                  </a:extLst>
                </a:gridCol>
                <a:gridCol w="516209">
                  <a:extLst>
                    <a:ext uri="{9D8B030D-6E8A-4147-A177-3AD203B41FA5}">
                      <a16:colId xmlns:a16="http://schemas.microsoft.com/office/drawing/2014/main" val="20008"/>
                    </a:ext>
                  </a:extLst>
                </a:gridCol>
              </a:tblGrid>
              <a:tr h="352299">
                <a:tc>
                  <a:txBody>
                    <a:bodyPr/>
                    <a:lstStyle/>
                    <a:p>
                      <a:pPr algn="ctr" rtl="1" fontAlgn="ctr"/>
                      <a:r>
                        <a:rPr lang="fa-IR" sz="1600" b="1" i="0" u="none" strike="noStrike" dirty="0">
                          <a:solidFill>
                            <a:srgbClr val="000000"/>
                          </a:solidFill>
                          <a:latin typeface="Calibri"/>
                          <a:cs typeface="B Kamran" pitchFamily="2" charset="-78"/>
                        </a:rPr>
                        <a:t>ویژگی های اصلی</a:t>
                      </a:r>
                    </a:p>
                  </a:txBody>
                  <a:tcPr marL="5910" marR="5910" marT="591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l" fontAlgn="b"/>
                      <a:r>
                        <a:rPr lang="en-US" sz="1600" b="1" i="0" u="none" strike="noStrike" dirty="0">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l" fontAlgn="b"/>
                      <a:r>
                        <a:rPr lang="en-US" sz="1600" b="1" i="0" u="none" strike="noStrike" dirty="0">
                          <a:solidFill>
                            <a:srgbClr val="000000"/>
                          </a:solidFill>
                          <a:latin typeface="Calibri"/>
                          <a:cs typeface="B Kamran" pitchFamily="2" charset="-78"/>
                        </a:rPr>
                        <a:t> </a:t>
                      </a:r>
                    </a:p>
                  </a:txBody>
                  <a:tcPr marL="5910" marR="5910" marT="5910"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ctr" rtl="1" fontAlgn="ctr"/>
                      <a:r>
                        <a:rPr lang="fa-IR" sz="1600" b="1" i="0" u="none" strike="noStrike" dirty="0">
                          <a:solidFill>
                            <a:srgbClr val="000000"/>
                          </a:solidFill>
                          <a:latin typeface="Calibri"/>
                          <a:cs typeface="B Kamran" pitchFamily="2" charset="-78"/>
                        </a:rPr>
                        <a:t>کیفی</a:t>
                      </a:r>
                    </a:p>
                  </a:txBody>
                  <a:tcPr marL="5910" marR="5910" marT="5910"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l" fontAlgn="b"/>
                      <a:r>
                        <a:rPr lang="en-US" sz="1600" b="1" i="0" u="none" strike="noStrike" dirty="0">
                          <a:solidFill>
                            <a:srgbClr val="000000"/>
                          </a:solidFill>
                          <a:latin typeface="Calibri"/>
                          <a:cs typeface="B Kamran" pitchFamily="2" charset="-78"/>
                        </a:rPr>
                        <a:t> </a:t>
                      </a:r>
                    </a:p>
                  </a:txBody>
                  <a:tcPr marL="5910" marR="5910" marT="5910" marB="0" anchor="b">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l" fontAlgn="b"/>
                      <a:r>
                        <a:rPr lang="en-US" sz="1600" b="1" i="0" u="none" strike="noStrike" dirty="0">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l" fontAlgn="b"/>
                      <a:r>
                        <a:rPr lang="en-US" sz="1600" b="1" i="0" u="none" strike="noStrike" dirty="0">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ctr" rtl="1" fontAlgn="ctr"/>
                      <a:r>
                        <a:rPr lang="fa-IR" sz="1600" b="1" i="0" u="none" strike="noStrike" dirty="0">
                          <a:solidFill>
                            <a:srgbClr val="000000"/>
                          </a:solidFill>
                          <a:latin typeface="Calibri"/>
                          <a:cs typeface="B Kamran" pitchFamily="2" charset="-78"/>
                        </a:rPr>
                        <a:t>کمی</a:t>
                      </a:r>
                    </a:p>
                  </a:txBody>
                  <a:tcPr marL="5910" marR="5910" marT="5910"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extLst>
                  <a:ext uri="{0D108BD9-81ED-4DB2-BD59-A6C34878D82A}">
                    <a16:rowId xmlns:a16="http://schemas.microsoft.com/office/drawing/2014/main" val="10000"/>
                  </a:ext>
                </a:extLst>
              </a:tr>
              <a:tr h="259092">
                <a:tc rowSpan="5">
                  <a:txBody>
                    <a:bodyPr/>
                    <a:lstStyle/>
                    <a:p>
                      <a:pPr algn="ctr" rtl="1" fontAlgn="ctr"/>
                      <a:r>
                        <a:rPr lang="fa-IR" sz="1600" b="1" i="0" u="none" strike="noStrike" kern="1200" dirty="0">
                          <a:solidFill>
                            <a:srgbClr val="000000"/>
                          </a:solidFill>
                          <a:latin typeface="Calibri"/>
                          <a:ea typeface="+mn-ea"/>
                          <a:cs typeface="B Kamran" pitchFamily="2" charset="-78"/>
                        </a:rPr>
                        <a:t>راحتی</a:t>
                      </a:r>
                    </a:p>
                  </a:txBody>
                  <a:tcPr marL="5910" marR="5910" marT="591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ایمنی</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قابلیت نشستن</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امار جنایت ها</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extLst>
                  <a:ext uri="{0D108BD9-81ED-4DB2-BD59-A6C34878D82A}">
                    <a16:rowId xmlns:a16="http://schemas.microsoft.com/office/drawing/2014/main" val="10001"/>
                  </a:ext>
                </a:extLst>
              </a:tr>
              <a:tr h="169279">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جذابیت</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قابلیت راه رفتن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 سطح بهداشت</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02"/>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پیشینه</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سرسبزی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وضعیت ساختمان ها</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03"/>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معنویت</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تمیزی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بررسی مشخصات کیفی وضع موجود</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04"/>
                  </a:ext>
                </a:extLst>
              </a:tr>
              <a:tr h="139800">
                <a:tc vMerge="1">
                  <a:txBody>
                    <a:bodyPr/>
                    <a:lstStyle/>
                    <a:p>
                      <a:endParaRPr lang="en-US"/>
                    </a:p>
                  </a:txBody>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extLst>
                  <a:ext uri="{0D108BD9-81ED-4DB2-BD59-A6C34878D82A}">
                    <a16:rowId xmlns:a16="http://schemas.microsoft.com/office/drawing/2014/main" val="10005"/>
                  </a:ext>
                </a:extLst>
              </a:tr>
              <a:tr h="139800">
                <a:tc rowSpan="6">
                  <a:txBody>
                    <a:bodyPr/>
                    <a:lstStyle/>
                    <a:p>
                      <a:pPr algn="ctr" rtl="1" fontAlgn="ctr"/>
                      <a:r>
                        <a:rPr lang="fa-IR" sz="1600" b="1" i="0" u="none" strike="noStrike" kern="1200" dirty="0">
                          <a:solidFill>
                            <a:srgbClr val="000000"/>
                          </a:solidFill>
                          <a:latin typeface="Calibri"/>
                          <a:ea typeface="+mn-ea"/>
                          <a:cs typeface="B Kamran" pitchFamily="2" charset="-78"/>
                        </a:rPr>
                        <a:t>دسترسی</a:t>
                      </a:r>
                    </a:p>
                  </a:txBody>
                  <a:tcPr marL="5910" marR="5910" marT="591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extLst>
                  <a:ext uri="{0D108BD9-81ED-4DB2-BD59-A6C34878D82A}">
                    <a16:rowId xmlns:a16="http://schemas.microsoft.com/office/drawing/2014/main" val="10006"/>
                  </a:ext>
                </a:extLst>
              </a:tr>
              <a:tr h="139800">
                <a:tc vMerge="1">
                  <a:txBody>
                    <a:bodyPr/>
                    <a:lstStyle/>
                    <a:p>
                      <a:endParaRPr lang="en-US"/>
                    </a:p>
                  </a:txBody>
                  <a:tcPr/>
                </a:tc>
                <a:tc>
                  <a:txBody>
                    <a:bodyPr/>
                    <a:lstStyle/>
                    <a:p>
                      <a:pPr algn="ctr" fontAlgn="b"/>
                      <a:endParaRPr lang="en-US" sz="1200" b="1" i="0" u="none" strike="noStrike" dirty="0">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خوانایی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نزدیکی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اطلاعات ترافیکی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07"/>
                  </a:ext>
                </a:extLst>
              </a:tr>
              <a:tr h="147397">
                <a:tc vMerge="1">
                  <a:txBody>
                    <a:bodyPr/>
                    <a:lstStyle/>
                    <a:p>
                      <a:endParaRPr lang="en-US"/>
                    </a:p>
                  </a:txBody>
                  <a:tcPr/>
                </a:tc>
                <a:tc>
                  <a:txBody>
                    <a:bodyPr/>
                    <a:lstStyle/>
                    <a:p>
                      <a:pPr algn="ctr" fontAlgn="b"/>
                      <a:endParaRPr lang="en-US" sz="1200" b="1" i="0" u="none" strike="noStrike" dirty="0">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قابلیت راه رفتن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ارتباط</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نقش عبوری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08"/>
                  </a:ext>
                </a:extLst>
              </a:tr>
              <a:tr h="169279">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قابل اعتماد بودن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راحتی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دسترسی پیاده</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09"/>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پیوستگی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الگوی استفاده از پارکینگ</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0"/>
                  </a:ext>
                </a:extLst>
              </a:tr>
              <a:tr h="139800">
                <a:tc vMerge="1">
                  <a:txBody>
                    <a:bodyPr/>
                    <a:lstStyle/>
                    <a:p>
                      <a:endParaRPr lang="en-US"/>
                    </a:p>
                  </a:txBody>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extLst>
                  <a:ext uri="{0D108BD9-81ED-4DB2-BD59-A6C34878D82A}">
                    <a16:rowId xmlns:a16="http://schemas.microsoft.com/office/drawing/2014/main" val="10011"/>
                  </a:ext>
                </a:extLst>
              </a:tr>
              <a:tr h="139800">
                <a:tc rowSpan="8">
                  <a:txBody>
                    <a:bodyPr/>
                    <a:lstStyle/>
                    <a:p>
                      <a:pPr algn="ctr" rtl="1" fontAlgn="ctr"/>
                      <a:r>
                        <a:rPr lang="fa-IR" sz="1600" b="1" i="0" u="none" strike="noStrike" kern="1200" dirty="0">
                          <a:solidFill>
                            <a:srgbClr val="000000"/>
                          </a:solidFill>
                          <a:latin typeface="Calibri"/>
                          <a:ea typeface="+mn-ea"/>
                          <a:cs typeface="B Kamran" pitchFamily="2" charset="-78"/>
                        </a:rPr>
                        <a:t>کاربردها و فعالیت</a:t>
                      </a:r>
                    </a:p>
                  </a:txBody>
                  <a:tcPr marL="5910" marR="5910" marT="591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ctr" fontAlgn="b"/>
                      <a:r>
                        <a:rPr lang="en-US" sz="1200" b="1" i="0" u="none" strike="noStrike">
                          <a:solidFill>
                            <a:srgbClr val="FF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extLst>
                  <a:ext uri="{0D108BD9-81ED-4DB2-BD59-A6C34878D82A}">
                    <a16:rowId xmlns:a16="http://schemas.microsoft.com/office/drawing/2014/main" val="10012"/>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واقعی بودن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سودمندی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ارزش املاک</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3"/>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پایداری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سرزندگی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سطح اجاره ها</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4"/>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خاص بودن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بومی بودن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الگوی کاربری زمین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5"/>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یکتایی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خرده فروشی ها</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6"/>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استطاعت</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تجاری های محلی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7"/>
                  </a:ext>
                </a:extLst>
              </a:tr>
              <a:tr h="179409">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لذت بخش بودن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18"/>
                  </a:ext>
                </a:extLst>
              </a:tr>
              <a:tr h="139800">
                <a:tc vMerge="1">
                  <a:txBody>
                    <a:bodyPr/>
                    <a:lstStyle/>
                    <a:p>
                      <a:endParaRPr lang="en-US"/>
                    </a:p>
                  </a:txBody>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cell3D prstMaterial="dkEdge">
                      <a:bevel prst="coolSlant"/>
                      <a:lightRig rig="flood" dir="t"/>
                    </a:cell3D>
                    <a:solidFill>
                      <a:schemeClr val="bg1"/>
                    </a:solidFill>
                  </a:tcPr>
                </a:tc>
                <a:extLst>
                  <a:ext uri="{0D108BD9-81ED-4DB2-BD59-A6C34878D82A}">
                    <a16:rowId xmlns:a16="http://schemas.microsoft.com/office/drawing/2014/main" val="10019"/>
                  </a:ext>
                </a:extLst>
              </a:tr>
              <a:tr h="139800">
                <a:tc rowSpan="7">
                  <a:txBody>
                    <a:bodyPr/>
                    <a:lstStyle/>
                    <a:p>
                      <a:pPr algn="ctr" rtl="1" fontAlgn="ctr"/>
                      <a:r>
                        <a:rPr lang="fa-IR" sz="1600" b="1" i="0" u="none" strike="noStrike" kern="1200" dirty="0">
                          <a:solidFill>
                            <a:srgbClr val="000000"/>
                          </a:solidFill>
                          <a:latin typeface="Calibri"/>
                          <a:ea typeface="+mn-ea"/>
                          <a:cs typeface="B Kamran" pitchFamily="2" charset="-78"/>
                        </a:rPr>
                        <a:t>معاشرت پذیری</a:t>
                      </a:r>
                    </a:p>
                  </a:txBody>
                  <a:tcPr marL="5910" marR="5910" marT="591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85000"/>
                      </a:schemeClr>
                    </a:solidFill>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cell3D prstMaterial="dkEdge">
                      <a:bevel prst="coolSlant"/>
                      <a:lightRig rig="flood" dir="t"/>
                    </a:cell3D>
                    <a:solidFill>
                      <a:schemeClr val="bg1"/>
                    </a:solidFill>
                  </a:tcPr>
                </a:tc>
                <a:extLst>
                  <a:ext uri="{0D108BD9-81ED-4DB2-BD59-A6C34878D82A}">
                    <a16:rowId xmlns:a16="http://schemas.microsoft.com/office/drawing/2014/main" val="10020"/>
                  </a:ext>
                </a:extLst>
              </a:tr>
              <a:tr h="228238">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تعامل</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غیبت وشایعه</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dirty="0">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سرزندگی خیابان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21"/>
                  </a:ext>
                </a:extLst>
              </a:tr>
              <a:tr h="240666">
                <a:tc vMerge="1">
                  <a:txBody>
                    <a:bodyPr/>
                    <a:lstStyle/>
                    <a:p>
                      <a:endParaRPr lang="en-US"/>
                    </a:p>
                  </a:txBody>
                  <a:tcPr/>
                </a:tc>
                <a:tc>
                  <a:txBody>
                    <a:bodyPr/>
                    <a:lstStyle/>
                    <a:p>
                      <a:pPr algn="ctr" fontAlgn="b"/>
                      <a:endParaRPr lang="en-US" sz="1200" b="1" i="0" u="none" strike="noStrike" dirty="0">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حس همسایگی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گوناگونی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ارتباطات اجتماعی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22"/>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ارتباط</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معنی دار</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فعال بودن در ساعات مختلف</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23"/>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دعوت کنندگی</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دوستانه</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مشارکت</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24"/>
                  </a:ext>
                </a:extLst>
              </a:tr>
              <a:tr h="139800">
                <a:tc vMerge="1">
                  <a:txBody>
                    <a:bodyPr/>
                    <a:lstStyle/>
                    <a:p>
                      <a:endParaRPr lang="en-US"/>
                    </a:p>
                  </a:txBody>
                  <a:tcPr/>
                </a:tc>
                <a:tc>
                  <a:txBody>
                    <a:bodyPr/>
                    <a:lstStyle/>
                    <a:p>
                      <a:pPr algn="ctr" fontAlgn="b"/>
                      <a:endParaRPr lang="en-US" sz="1200" b="1" i="0" u="none" strike="noStrike">
                        <a:solidFill>
                          <a:srgbClr val="000000"/>
                        </a:solidFill>
                        <a:latin typeface="Calibri"/>
                      </a:endParaRP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dirty="0">
                        <a:solidFill>
                          <a:schemeClr val="tx1"/>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cs typeface="B Kamran" pitchFamily="2" charset="-78"/>
                      </a:endParaRP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مشارکت</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ctr" fontAlgn="b"/>
                      <a:endParaRPr lang="en-US" sz="1200" b="1" i="0" u="none" strike="noStrike">
                        <a:solidFill>
                          <a:srgbClr val="000000"/>
                        </a:solidFill>
                        <a:latin typeface="Calibri"/>
                      </a:endParaRPr>
                    </a:p>
                  </a:txBody>
                  <a:tcPr marL="5910" marR="5910" marT="5910" marB="0" anchor="b">
                    <a:lnL>
                      <a:noFill/>
                    </a:lnL>
                    <a:lnR w="12700" cap="flat" cmpd="sng" algn="ctr">
                      <a:solidFill>
                        <a:srgbClr val="000000"/>
                      </a:solidFill>
                      <a:prstDash val="solid"/>
                      <a:round/>
                      <a:headEnd type="none" w="med" len="med"/>
                      <a:tailEnd type="none" w="med" len="med"/>
                    </a:lnR>
                    <a:lnT>
                      <a:noFill/>
                    </a:lnT>
                    <a:lnB>
                      <a:noFill/>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a:noFill/>
                    </a:lnB>
                    <a:cell3D prstMaterial="dkEdge">
                      <a:bevel prst="coolSlant"/>
                      <a:lightRig rig="flood" dir="t"/>
                    </a:cell3D>
                    <a:solidFill>
                      <a:schemeClr val="bg1"/>
                    </a:solidFill>
                  </a:tcPr>
                </a:tc>
                <a:tc>
                  <a:txBody>
                    <a:bodyPr/>
                    <a:lstStyle/>
                    <a:p>
                      <a:pPr algn="ctr" rtl="1" fontAlgn="b"/>
                      <a:r>
                        <a:rPr lang="fa-IR" sz="1200" b="1" i="0" u="none" strike="noStrike" dirty="0">
                          <a:solidFill>
                            <a:schemeClr val="tx1"/>
                          </a:solidFill>
                          <a:latin typeface="Calibri"/>
                          <a:cs typeface="B Kamran" pitchFamily="2" charset="-78"/>
                        </a:rPr>
                        <a:t>حضور زن، کودک و سالخوردگان</a:t>
                      </a:r>
                    </a:p>
                  </a:txBody>
                  <a:tcPr marL="5910" marR="5910" marT="5910" marB="0" anchor="b">
                    <a:lnL>
                      <a:noFill/>
                    </a:lnL>
                    <a:lnR>
                      <a:noFill/>
                    </a:lnR>
                    <a:lnT>
                      <a:noFill/>
                    </a:lnT>
                    <a:lnB>
                      <a:noFill/>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a:noFill/>
                    </a:lnB>
                    <a:cell3D prstMaterial="dkEdge">
                      <a:bevel prst="coolSlant"/>
                      <a:lightRig rig="flood" dir="t"/>
                    </a:cell3D>
                    <a:solidFill>
                      <a:schemeClr val="bg1"/>
                    </a:solidFill>
                  </a:tcPr>
                </a:tc>
                <a:extLst>
                  <a:ext uri="{0D108BD9-81ED-4DB2-BD59-A6C34878D82A}">
                    <a16:rowId xmlns:a16="http://schemas.microsoft.com/office/drawing/2014/main" val="10025"/>
                  </a:ext>
                </a:extLst>
              </a:tr>
              <a:tr h="139800">
                <a:tc vMerge="1">
                  <a:txBody>
                    <a:bodyPr/>
                    <a:lstStyle/>
                    <a:p>
                      <a:endParaRPr lang="en-US"/>
                    </a:p>
                  </a:txBody>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rPr>
                        <a:t> </a:t>
                      </a:r>
                    </a:p>
                  </a:txBody>
                  <a:tcPr marL="5910" marR="5910" marT="5910" marB="0" anchor="b">
                    <a:lnL>
                      <a:noFill/>
                    </a:lnL>
                    <a:lnR>
                      <a:noFill/>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rgbClr val="000000"/>
                          </a:solidFill>
                          <a:latin typeface="Calibri"/>
                        </a:rPr>
                        <a:t> </a:t>
                      </a:r>
                    </a:p>
                  </a:txBody>
                  <a:tcPr marL="5910" marR="5910" marT="5910" marB="0" anchor="b">
                    <a:lnL>
                      <a:noFill/>
                    </a:lnL>
                    <a:lnR>
                      <a:noFill/>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bg1"/>
                          </a:solidFill>
                          <a:latin typeface="Calibri"/>
                        </a:rPr>
                        <a:t> </a:t>
                      </a:r>
                    </a:p>
                  </a:txBody>
                  <a:tcPr marL="5910" marR="5910" marT="5910" marB="0" anchor="b">
                    <a:lnL>
                      <a:noFill/>
                    </a:lnL>
                    <a:lnR>
                      <a:noFill/>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a:solidFill>
                            <a:srgbClr val="000000"/>
                          </a:solidFill>
                          <a:latin typeface="Calibri"/>
                        </a:rPr>
                        <a:t> </a:t>
                      </a:r>
                    </a:p>
                  </a:txBody>
                  <a:tcPr marL="5910" marR="5910" marT="5910"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ctr" fontAlgn="b"/>
                      <a:r>
                        <a:rPr lang="en-US" sz="1200" b="1" i="0" u="none" strike="noStrike" dirty="0">
                          <a:solidFill>
                            <a:schemeClr val="tx1"/>
                          </a:solidFill>
                          <a:latin typeface="Calibri"/>
                          <a:cs typeface="B Kamran" pitchFamily="2" charset="-78"/>
                        </a:rPr>
                        <a:t> </a:t>
                      </a:r>
                    </a:p>
                  </a:txBody>
                  <a:tcPr marL="5910" marR="5910" marT="5910" marB="0" anchor="b">
                    <a:lnL>
                      <a:noFill/>
                    </a:lnL>
                    <a:lnR>
                      <a:noFill/>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tc>
                  <a:txBody>
                    <a:bodyPr/>
                    <a:lstStyle/>
                    <a:p>
                      <a:pPr algn="l" fontAlgn="b"/>
                      <a:r>
                        <a:rPr lang="en-US" sz="1200" b="1" i="0" u="none" strike="noStrike" dirty="0">
                          <a:solidFill>
                            <a:srgbClr val="000000"/>
                          </a:solidFill>
                          <a:latin typeface="Calibri"/>
                        </a:rPr>
                        <a:t> </a:t>
                      </a:r>
                    </a:p>
                  </a:txBody>
                  <a:tcPr marL="5910" marR="5910" marT="5910"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solidFill>
                  </a:tcPr>
                </a:tc>
                <a:extLst>
                  <a:ext uri="{0D108BD9-81ED-4DB2-BD59-A6C34878D82A}">
                    <a16:rowId xmlns:a16="http://schemas.microsoft.com/office/drawing/2014/main" val="10026"/>
                  </a:ext>
                </a:extLst>
              </a:tr>
            </a:tbl>
          </a:graphicData>
        </a:graphic>
      </p:graphicFrame>
      <p:pic>
        <p:nvPicPr>
          <p:cNvPr id="7"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sp>
        <p:nvSpPr>
          <p:cNvPr id="8" name="TextBox 7"/>
          <p:cNvSpPr txBox="1"/>
          <p:nvPr/>
        </p:nvSpPr>
        <p:spPr>
          <a:xfrm>
            <a:off x="2057400" y="6172200"/>
            <a:ext cx="3352800" cy="276999"/>
          </a:xfrm>
          <a:prstGeom prst="rect">
            <a:avLst/>
          </a:prstGeom>
          <a:noFill/>
        </p:spPr>
        <p:txBody>
          <a:bodyPr wrap="square" rtlCol="0">
            <a:spAutoFit/>
          </a:bodyPr>
          <a:lstStyle/>
          <a:p>
            <a:r>
              <a:rPr lang="en-US" sz="1200" dirty="0">
                <a:solidFill>
                  <a:schemeClr val="bg1"/>
                </a:solidFill>
                <a:latin typeface="Comic Sans MS" pitchFamily="66" charset="0"/>
                <a:cs typeface="B Kamran" pitchFamily="2" charset="-78"/>
              </a:rPr>
              <a:t>Adopted from project for public space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457200"/>
            <a:ext cx="8534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endParaRPr lang="en-US" sz="2400" dirty="0">
              <a:latin typeface="Calibri" pitchFamily="34" charset="0"/>
              <a:ea typeface="Calibri" pitchFamily="34" charset="0"/>
              <a:cs typeface="B Kamran" pitchFamily="2" charset="-78"/>
            </a:endParaRPr>
          </a:p>
          <a:p>
            <a:pPr algn="r" rtl="1">
              <a:buFont typeface="Arial" pitchFamily="34" charset="0"/>
              <a:buChar char="•"/>
            </a:pPr>
            <a:endParaRPr lang="en-US"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tx1"/>
              </a:solidFill>
              <a:latin typeface="Arial" pitchFamily="34" charset="0"/>
              <a:cs typeface="B Kamran" pitchFamily="2" charset="-78"/>
            </a:endParaRPr>
          </a:p>
        </p:txBody>
      </p:sp>
      <p:sp>
        <p:nvSpPr>
          <p:cNvPr id="3" name="Rectangle 1"/>
          <p:cNvSpPr>
            <a:spLocks noChangeArrowheads="1"/>
          </p:cNvSpPr>
          <p:nvPr/>
        </p:nvSpPr>
        <p:spPr bwMode="auto">
          <a:xfrm>
            <a:off x="1371600" y="381000"/>
            <a:ext cx="7543800" cy="87716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buFont typeface="Arial" pitchFamily="34" charset="0"/>
              <a:buChar char="•"/>
            </a:pPr>
            <a:r>
              <a:rPr lang="en-US" dirty="0">
                <a:solidFill>
                  <a:schemeClr val="bg1"/>
                </a:solidFill>
                <a:latin typeface="Calibri" pitchFamily="34" charset="0"/>
                <a:ea typeface="Calibri" pitchFamily="34" charset="0"/>
                <a:cs typeface="B Kamran" pitchFamily="2" charset="-78"/>
              </a:rPr>
              <a:t>Montgomery </a:t>
            </a:r>
            <a:r>
              <a:rPr lang="fa-IR"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تعدادی از مشخصات یک مکان سرزنده را به صورت زیر برمی شمارد</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وجود تنوع در کاربری های عمده و اصلی مانند کاربری مسکونی</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سهم تجاری های محلی مخصوصاً مغازه ها</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الگوی باز بودن و فعالیت داشتن در ساعات بعدازظهر و شب</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وجود، اندازه و تخصصی بودن خیابان های تجاری</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در دسترس بودن سینماها، سالن های تئاتر، بارهای مشروب، رستوران ها و سایر مکان های ملاقات های فرهنگی و ارائه سرویس های مختلف از لحاظ قیمت و کیفیت</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در دسترس بودن فضاهایی مثل بوستان ها ، میدان ها و کنج ها برای فراهم آوردن</a:t>
            </a:r>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مکان هایی که مردم بتوانند در آنها فعالیت ها و برنامه های فرهنگی را انجام دهند تماشا کنند.</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الگوی کاربری مختلط برای ایجاد زمینه سرمایه گذاری مقیاس کوچک در ملک</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a:t>
            </a:r>
            <a:r>
              <a:rPr lang="fa-IR" sz="2400" dirty="0">
                <a:solidFill>
                  <a:schemeClr val="bg1"/>
                </a:solidFill>
                <a:latin typeface="Calibri" pitchFamily="34" charset="0"/>
                <a:ea typeface="Calibri" pitchFamily="34" charset="0"/>
                <a:cs typeface="B Kamran" pitchFamily="2" charset="-78"/>
              </a:rPr>
              <a:t>میزان ابداع و نوآوری ، فراهم آوردن تنوع در طرح ها و سبک های ساختمان ها</a:t>
            </a:r>
            <a:endParaRPr lang="en-US" sz="2400" dirty="0">
              <a:solidFill>
                <a:schemeClr val="bg1"/>
              </a:solidFill>
              <a:latin typeface="Calibri" pitchFamily="34" charset="0"/>
              <a:ea typeface="Calibri" pitchFamily="34" charset="0"/>
              <a:cs typeface="B Kamran" pitchFamily="2" charset="-78"/>
            </a:endParaRPr>
          </a:p>
          <a:p>
            <a:pPr algn="r" rtl="1"/>
            <a:r>
              <a:rPr lang="en-US" sz="2400" dirty="0">
                <a:solidFill>
                  <a:schemeClr val="bg1"/>
                </a:solidFill>
                <a:latin typeface="Calibri" pitchFamily="34" charset="0"/>
                <a:ea typeface="Calibri" pitchFamily="34" charset="0"/>
                <a:cs typeface="B Kamran" pitchFamily="2" charset="-78"/>
              </a:rPr>
              <a:t> - </a:t>
            </a:r>
            <a:r>
              <a:rPr lang="fa-IR" sz="2400" dirty="0">
                <a:solidFill>
                  <a:schemeClr val="bg1"/>
                </a:solidFill>
                <a:latin typeface="Calibri" pitchFamily="34" charset="0"/>
                <a:ea typeface="Calibri" pitchFamily="34" charset="0"/>
                <a:cs typeface="B Kamran" pitchFamily="2" charset="-78"/>
              </a:rPr>
              <a:t>فعال بودن خیابان ها</a:t>
            </a:r>
            <a:endParaRPr lang="en-US"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buFont typeface="Arial" pitchFamily="34" charset="0"/>
              <a:buChar char="•"/>
            </a:pPr>
            <a:endParaRPr lang="fa-IR" sz="2400" dirty="0">
              <a:solidFill>
                <a:schemeClr val="bg1"/>
              </a:solidFill>
              <a:latin typeface="Calibri" pitchFamily="34" charset="0"/>
              <a:ea typeface="Calibri" pitchFamily="34" charset="0"/>
              <a:cs typeface="B Kamran" pitchFamily="2" charset="-78"/>
            </a:endParaRPr>
          </a:p>
          <a:p>
            <a:pPr algn="r" rtl="1"/>
            <a:endParaRPr lang="fa-IR" sz="2400" dirty="0">
              <a:solidFill>
                <a:schemeClr val="bg1"/>
              </a:solidFill>
              <a:latin typeface="Calibri" pitchFamily="34" charset="0"/>
              <a:ea typeface="Calibri" pitchFamily="34" charset="0"/>
              <a:cs typeface="B Kamran" pitchFamily="2" charset="-78"/>
            </a:endParaRPr>
          </a:p>
          <a:p>
            <a:pPr algn="r" rtl="1"/>
            <a:endParaRPr lang="fa-IR"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algn="r" rtl="1"/>
            <a:endParaRPr lang="en-US" b="1" dirty="0">
              <a:solidFill>
                <a:schemeClr val="bg1"/>
              </a:solidFill>
              <a:effectLst>
                <a:outerShdw blurRad="38100" dist="38100" dir="2700000" algn="tl">
                  <a:srgbClr val="000000">
                    <a:alpha val="43137"/>
                  </a:srgbClr>
                </a:outerShdw>
              </a:effectLst>
              <a:latin typeface="Calibri" pitchFamily="34" charset="0"/>
              <a:ea typeface="Calibri" pitchFamily="34" charset="0"/>
              <a:cs typeface="B Kamran" pitchFamily="2" charset="-78"/>
            </a:endParaRPr>
          </a:p>
          <a:p>
            <a:pPr rtl="1"/>
            <a:r>
              <a:rPr lang="en-US" sz="2400" dirty="0">
                <a:solidFill>
                  <a:schemeClr val="bg1"/>
                </a:solidFill>
              </a:rPr>
              <a:t> </a:t>
            </a:r>
          </a:p>
          <a:p>
            <a:pPr algn="r" rtl="1"/>
            <a:endParaRPr lang="en-US"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fa-IR" sz="2400" dirty="0">
              <a:solidFill>
                <a:schemeClr val="bg1"/>
              </a:solidFill>
              <a:latin typeface="Calibri" pitchFamily="34" charset="0"/>
              <a:ea typeface="Calibri" pitchFamily="34" charset="0"/>
              <a:cs typeface="B Kamran" pitchFamily="2" charset="-78"/>
            </a:endParaRPr>
          </a:p>
          <a:p>
            <a:pPr algn="justLow" rtl="1" fontAlgn="base">
              <a:spcBef>
                <a:spcPct val="0"/>
              </a:spcBef>
              <a:spcAft>
                <a:spcPct val="0"/>
              </a:spcAft>
            </a:pPr>
            <a:endParaRPr lang="en-US" sz="2400" dirty="0">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Calibri" pitchFamily="34" charset="0"/>
              <a:ea typeface="Calibri" pitchFamily="34" charset="0"/>
              <a:cs typeface="B Kamran" pitchFamily="2" charset="-78"/>
            </a:endParaRPr>
          </a:p>
          <a:p>
            <a:pPr lvl="0" algn="justLow" rtl="1" fontAlgn="base">
              <a:spcBef>
                <a:spcPct val="0"/>
              </a:spcBef>
              <a:spcAft>
                <a:spcPct val="0"/>
              </a:spcAft>
            </a:pPr>
            <a:endParaRPr kumimoji="0" lang="fa-IR" sz="2400" b="0" i="0" u="none" strike="noStrike" cap="none" normalizeH="0" baseline="0" dirty="0">
              <a:ln>
                <a:noFill/>
              </a:ln>
              <a:solidFill>
                <a:schemeClr val="bg1"/>
              </a:solidFill>
              <a:latin typeface="Arial" pitchFamily="34" charset="0"/>
              <a:cs typeface="B Kamran" pitchFamily="2" charset="-78"/>
            </a:endParaRPr>
          </a:p>
        </p:txBody>
      </p:sp>
      <p:pic>
        <p:nvPicPr>
          <p:cNvPr id="4"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11166" y="381000"/>
            <a:ext cx="7391400" cy="6801862"/>
          </a:xfrm>
          <a:prstGeom prst="rect">
            <a:avLst/>
          </a:prstGeom>
          <a:noFill/>
        </p:spPr>
        <p:txBody>
          <a:bodyPr wrap="square" rtlCol="1">
            <a:spAutoFit/>
          </a:bodyPr>
          <a:lstStyle/>
          <a:p>
            <a:pPr rtl="1"/>
            <a:r>
              <a:rPr lang="fa-IR" sz="2800" dirty="0">
                <a:solidFill>
                  <a:schemeClr val="bg1"/>
                </a:solidFill>
                <a:cs typeface="B Kamran Outline" pitchFamily="2" charset="-78"/>
              </a:rPr>
              <a:t>بی مکانی   </a:t>
            </a:r>
            <a:r>
              <a:rPr lang="en-US" sz="2000" b="1" dirty="0" err="1">
                <a:solidFill>
                  <a:schemeClr val="bg1"/>
                </a:solidFill>
                <a:latin typeface="Comic Sans MS" pitchFamily="66" charset="0"/>
                <a:cs typeface="B Kamran" pitchFamily="2" charset="-78"/>
              </a:rPr>
              <a:t>Placelessness</a:t>
            </a:r>
            <a:endParaRPr lang="fa-IR" sz="2000" b="1" dirty="0">
              <a:solidFill>
                <a:schemeClr val="bg1"/>
              </a:solidFill>
              <a:latin typeface="Comic Sans MS" pitchFamily="66" charset="0"/>
              <a:cs typeface="B Kamran" pitchFamily="2" charset="-78"/>
            </a:endParaRPr>
          </a:p>
          <a:p>
            <a:pPr algn="just" rtl="1"/>
            <a:endParaRPr lang="fa-IR" sz="2400" dirty="0">
              <a:solidFill>
                <a:schemeClr val="bg1"/>
              </a:solidFill>
              <a:cs typeface="B Kamran" pitchFamily="2" charset="-78"/>
            </a:endParaRPr>
          </a:p>
          <a:p>
            <a:pPr algn="just" rtl="1">
              <a:buFont typeface="Arial" pitchFamily="34" charset="0"/>
              <a:buChar char="•"/>
            </a:pPr>
            <a:r>
              <a:rPr lang="fa-IR" sz="2400" dirty="0">
                <a:solidFill>
                  <a:schemeClr val="bg1"/>
                </a:solidFill>
                <a:cs typeface="B Kamran" pitchFamily="2" charset="-78"/>
              </a:rPr>
              <a:t> بی مکانی، نبود و یا از بین رفتن معنی است.</a:t>
            </a: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 از نظر رلف (</a:t>
            </a:r>
            <a:r>
              <a:rPr lang="en-US" sz="2400" dirty="0">
                <a:solidFill>
                  <a:schemeClr val="bg1"/>
                </a:solidFill>
                <a:cs typeface="B Kamran" pitchFamily="2" charset="-78"/>
              </a:rPr>
              <a:t>(</a:t>
            </a:r>
            <a:r>
              <a:rPr lang="en-US" sz="1600" dirty="0" err="1">
                <a:solidFill>
                  <a:schemeClr val="bg1"/>
                </a:solidFill>
                <a:latin typeface="Comic Sans MS" pitchFamily="66" charset="0"/>
                <a:cs typeface="B Kamran" pitchFamily="2" charset="-78"/>
              </a:rPr>
              <a:t>Relph</a:t>
            </a:r>
            <a:r>
              <a:rPr lang="fa-IR" sz="2400" dirty="0">
                <a:solidFill>
                  <a:schemeClr val="bg1"/>
                </a:solidFill>
                <a:cs typeface="B Kamran" pitchFamily="2" charset="-78"/>
              </a:rPr>
              <a:t> بی مکانی به از بین بردن مکان های متمایز(ممتاز) و ساختن مناظر یکنواخت اطلاق می شود.</a:t>
            </a:r>
          </a:p>
          <a:p>
            <a:pPr algn="just" rtl="1">
              <a:buFont typeface="Arial" pitchFamily="34" charset="0"/>
              <a:buChar char="•"/>
            </a:pPr>
            <a:endParaRPr lang="fa-IR" sz="2400" dirty="0">
              <a:solidFill>
                <a:schemeClr val="bg1"/>
              </a:solidFill>
              <a:cs typeface="B Kamran" pitchFamily="2" charset="-78"/>
            </a:endParaRPr>
          </a:p>
          <a:p>
            <a:pPr algn="just" rtl="1">
              <a:buFont typeface="Arial" pitchFamily="34" charset="0"/>
              <a:buChar char="•"/>
            </a:pPr>
            <a:endParaRPr lang="fa-IR" sz="2400" dirty="0">
              <a:solidFill>
                <a:schemeClr val="bg1"/>
              </a:solidFill>
              <a:cs typeface="B Kamran" pitchFamily="2" charset="-78"/>
            </a:endParaRPr>
          </a:p>
          <a:p>
            <a:pPr algn="just" rtl="1">
              <a:buFont typeface="Arial" pitchFamily="34" charset="0"/>
              <a:buChar char="•"/>
            </a:pPr>
            <a:endParaRPr lang="fa-IR" sz="2400" dirty="0">
              <a:solidFill>
                <a:schemeClr val="bg1"/>
              </a:solidFill>
              <a:cs typeface="B Kamran" pitchFamily="2" charset="-78"/>
            </a:endParaRPr>
          </a:p>
          <a:p>
            <a:pPr algn="just" rtl="1">
              <a:buFont typeface="Arial" pitchFamily="34" charset="0"/>
              <a:buChar char="•"/>
            </a:pPr>
            <a:endParaRPr lang="fa-IR" sz="2400" dirty="0">
              <a:solidFill>
                <a:schemeClr val="bg1"/>
              </a:solidFill>
              <a:cs typeface="B Kamran" pitchFamily="2" charset="-78"/>
            </a:endParaRPr>
          </a:p>
          <a:p>
            <a:pPr algn="just" rtl="1">
              <a:buFont typeface="Arial" pitchFamily="34" charset="0"/>
              <a:buChar char="•"/>
            </a:pPr>
            <a:endParaRPr lang="fa-IR" sz="2400" dirty="0">
              <a:solidFill>
                <a:schemeClr val="bg1"/>
              </a:solidFill>
              <a:cs typeface="B Kamran" pitchFamily="2" charset="-78"/>
            </a:endParaRPr>
          </a:p>
          <a:p>
            <a:pPr algn="just" rtl="1">
              <a:buFont typeface="Arial" pitchFamily="34" charset="0"/>
              <a:buChar char="•"/>
            </a:pPr>
            <a:endParaRPr lang="fa-IR" sz="2400" dirty="0">
              <a:solidFill>
                <a:schemeClr val="bg1"/>
              </a:solidFill>
              <a:cs typeface="B Kamran" pitchFamily="2" charset="-78"/>
            </a:endParaRPr>
          </a:p>
          <a:p>
            <a:pPr algn="just" rtl="1">
              <a:buFont typeface="Arial" pitchFamily="34" charset="0"/>
              <a:buChar char="•"/>
            </a:pPr>
            <a:r>
              <a:rPr lang="fa-IR" sz="2400" dirty="0">
                <a:solidFill>
                  <a:schemeClr val="bg1"/>
                </a:solidFill>
                <a:cs typeface="B Kamran" pitchFamily="2" charset="-78"/>
              </a:rPr>
              <a:t> عوامل موثر بر ایجاد بی مکانی:</a:t>
            </a:r>
          </a:p>
          <a:p>
            <a:pPr lvl="6" algn="just" rtl="1"/>
            <a:r>
              <a:rPr lang="fa-IR" sz="2400" dirty="0">
                <a:solidFill>
                  <a:schemeClr val="bg1"/>
                </a:solidFill>
                <a:cs typeface="B Kamran" pitchFamily="2" charset="-78"/>
              </a:rPr>
              <a:t>- جهانی سازی</a:t>
            </a:r>
          </a:p>
          <a:p>
            <a:pPr lvl="6" algn="just" rtl="1"/>
            <a:r>
              <a:rPr lang="fa-IR" sz="2400" dirty="0">
                <a:solidFill>
                  <a:schemeClr val="bg1"/>
                </a:solidFill>
                <a:cs typeface="B Kamran" pitchFamily="2" charset="-78"/>
              </a:rPr>
              <a:t>- عمده فرهنگ</a:t>
            </a:r>
          </a:p>
          <a:p>
            <a:pPr lvl="6" algn="just" rtl="1"/>
            <a:r>
              <a:rPr lang="fa-IR" sz="2400" dirty="0">
                <a:solidFill>
                  <a:schemeClr val="bg1"/>
                </a:solidFill>
                <a:cs typeface="B Kamran" pitchFamily="2" charset="-78"/>
              </a:rPr>
              <a:t>- از بین رفتن ارتباطات اجتماعی در قلنرو (فقدان قلمرو)</a:t>
            </a:r>
          </a:p>
          <a:p>
            <a:pPr algn="r" rtl="1"/>
            <a:endParaRPr lang="fa-IR" sz="2400" dirty="0">
              <a:solidFill>
                <a:schemeClr val="bg1"/>
              </a:solidFill>
              <a:cs typeface="B Kamran" pitchFamily="2" charset="-78"/>
            </a:endParaRPr>
          </a:p>
          <a:p>
            <a:pPr algn="r" rtl="1"/>
            <a:endParaRPr lang="fa-IR" sz="2400" dirty="0">
              <a:solidFill>
                <a:schemeClr val="bg1"/>
              </a:solidFill>
              <a:cs typeface="B Kamran" pitchFamily="2" charset="-78"/>
            </a:endParaRPr>
          </a:p>
        </p:txBody>
      </p:sp>
      <p:pic>
        <p:nvPicPr>
          <p:cNvPr id="5" name="Picture 4" descr="InnerCity_nott_TonyC_GeogPhotos.jpg"/>
          <p:cNvPicPr>
            <a:picLocks noChangeAspect="1"/>
          </p:cNvPicPr>
          <p:nvPr/>
        </p:nvPicPr>
        <p:blipFill>
          <a:blip r:embed="rId3"/>
          <a:srcRect r="10667" b="18222"/>
          <a:stretch>
            <a:fillRect/>
          </a:stretch>
        </p:blipFill>
        <p:spPr>
          <a:xfrm>
            <a:off x="1893405" y="2514600"/>
            <a:ext cx="3440595"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J:\picNazi\uyu.jpg"/>
          <p:cNvPicPr>
            <a:picLocks noChangeAspect="1" noChangeArrowheads="1"/>
          </p:cNvPicPr>
          <p:nvPr/>
        </p:nvPicPr>
        <p:blipFill>
          <a:blip r:embed="rId4">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1026" name="Picture 2" descr="C:\Users\Ati\Pictures\Placelessness\untitled.bmp"/>
          <p:cNvPicPr>
            <a:picLocks noChangeAspect="1" noChangeArrowheads="1"/>
          </p:cNvPicPr>
          <p:nvPr/>
        </p:nvPicPr>
        <p:blipFill>
          <a:blip r:embed="rId4"/>
          <a:srcRect/>
          <a:stretch>
            <a:fillRect/>
          </a:stretch>
        </p:blipFill>
        <p:spPr bwMode="auto">
          <a:xfrm>
            <a:off x="3048000" y="0"/>
            <a:ext cx="4267200" cy="32027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Users\Ati\Pictures\Placelessness\2058835842_25cf737c48.jpg"/>
          <p:cNvPicPr>
            <a:picLocks noChangeAspect="1" noChangeArrowheads="1"/>
          </p:cNvPicPr>
          <p:nvPr/>
        </p:nvPicPr>
        <p:blipFill>
          <a:blip r:embed="rId5"/>
          <a:srcRect/>
          <a:stretch>
            <a:fillRect/>
          </a:stretch>
        </p:blipFill>
        <p:spPr bwMode="auto">
          <a:xfrm>
            <a:off x="2795134" y="3602038"/>
            <a:ext cx="4977266" cy="3255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52400"/>
            <a:ext cx="7391400" cy="3108543"/>
          </a:xfrm>
          <a:prstGeom prst="rect">
            <a:avLst/>
          </a:prstGeom>
          <a:noFill/>
        </p:spPr>
        <p:txBody>
          <a:bodyPr wrap="square" rtlCol="1">
            <a:spAutoFit/>
          </a:bodyPr>
          <a:lstStyle/>
          <a:p>
            <a:pPr rtl="1"/>
            <a:r>
              <a:rPr lang="fa-IR" sz="2800" dirty="0">
                <a:solidFill>
                  <a:schemeClr val="bg1"/>
                </a:solidFill>
                <a:cs typeface="B Kamran Outline" pitchFamily="2" charset="-78"/>
              </a:rPr>
              <a:t>1- جهانی سازی</a:t>
            </a:r>
          </a:p>
          <a:p>
            <a:pPr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جهانی سازی پروسه ای است که در آن قسمت های مختلف جهان به صورت فزاینده ای به هم مرتبط می شوند. بسیاری از روند ها در جهت یکسان سازی، به دلیل جریان ایجاد فضای جهانی </a:t>
            </a:r>
            <a:r>
              <a:rPr lang="en-US" sz="1600" dirty="0">
                <a:solidFill>
                  <a:schemeClr val="bg1"/>
                </a:solidFill>
                <a:latin typeface="Comic Sans MS" pitchFamily="66" charset="0"/>
                <a:cs typeface="B Kamran" pitchFamily="2" charset="-78"/>
              </a:rPr>
              <a:t>Global Space</a:t>
            </a:r>
            <a:r>
              <a:rPr lang="en-US" sz="1600" dirty="0">
                <a:solidFill>
                  <a:schemeClr val="bg1"/>
                </a:solidFill>
                <a:cs typeface="B Kamran" pitchFamily="2" charset="-78"/>
              </a:rPr>
              <a:t>)</a:t>
            </a:r>
            <a:r>
              <a:rPr lang="fa-IR" sz="2400" dirty="0">
                <a:solidFill>
                  <a:schemeClr val="bg1"/>
                </a:solidFill>
                <a:cs typeface="B Kamran" pitchFamily="2" charset="-78"/>
              </a:rPr>
              <a:t>) صورت می گیرند.</a:t>
            </a: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این روند ها با       – از بین بردن معنی در مکان        تاثیز بسزایی در ایجاد بی مکانی دارند.</a:t>
            </a:r>
          </a:p>
          <a:p>
            <a:pPr algn="just" rtl="1"/>
            <a:r>
              <a:rPr lang="fa-IR" sz="2400" dirty="0">
                <a:solidFill>
                  <a:schemeClr val="bg1"/>
                </a:solidFill>
                <a:cs typeface="B Kamran" pitchFamily="2" charset="-78"/>
              </a:rPr>
              <a:t>                       – تغییر روابط از محلی به جهانی </a:t>
            </a:r>
          </a:p>
        </p:txBody>
      </p:sp>
      <p:sp>
        <p:nvSpPr>
          <p:cNvPr id="3" name="TextBox 2"/>
          <p:cNvSpPr txBox="1"/>
          <p:nvPr/>
        </p:nvSpPr>
        <p:spPr>
          <a:xfrm>
            <a:off x="2438400" y="3276600"/>
            <a:ext cx="2209800" cy="800219"/>
          </a:xfrm>
          <a:prstGeom prst="rect">
            <a:avLst/>
          </a:prstGeom>
          <a:noFill/>
        </p:spPr>
        <p:txBody>
          <a:bodyPr wrap="square" rtlCol="1">
            <a:spAutoFit/>
          </a:bodyPr>
          <a:lstStyle/>
          <a:p>
            <a:pPr algn="ctr" rtl="1"/>
            <a:r>
              <a:rPr lang="fa-IR" sz="2800" dirty="0">
                <a:solidFill>
                  <a:schemeClr val="bg1"/>
                </a:solidFill>
                <a:cs typeface="B Kamran" pitchFamily="2" charset="-78"/>
              </a:rPr>
              <a:t>پایتخت جهانی</a:t>
            </a:r>
          </a:p>
          <a:p>
            <a:pPr algn="ctr" rtl="1"/>
            <a:r>
              <a:rPr lang="en-US" dirty="0">
                <a:solidFill>
                  <a:schemeClr val="bg1"/>
                </a:solidFill>
                <a:latin typeface="Comic Sans MS" pitchFamily="66" charset="0"/>
                <a:cs typeface="B Compset" pitchFamily="2" charset="-78"/>
              </a:rPr>
              <a:t>Global Capital</a:t>
            </a:r>
            <a:endParaRPr lang="fa-IR" dirty="0">
              <a:solidFill>
                <a:schemeClr val="bg1"/>
              </a:solidFill>
              <a:latin typeface="Comic Sans MS" pitchFamily="66" charset="0"/>
              <a:cs typeface="B Compset" pitchFamily="2" charset="-78"/>
            </a:endParaRPr>
          </a:p>
        </p:txBody>
      </p:sp>
      <p:sp>
        <p:nvSpPr>
          <p:cNvPr id="4" name="TextBox 3"/>
          <p:cNvSpPr txBox="1"/>
          <p:nvPr/>
        </p:nvSpPr>
        <p:spPr>
          <a:xfrm>
            <a:off x="5867400" y="3276600"/>
            <a:ext cx="2209800" cy="800219"/>
          </a:xfrm>
          <a:prstGeom prst="rect">
            <a:avLst/>
          </a:prstGeom>
          <a:noFill/>
        </p:spPr>
        <p:txBody>
          <a:bodyPr wrap="square" rtlCol="1">
            <a:spAutoFit/>
          </a:bodyPr>
          <a:lstStyle/>
          <a:p>
            <a:pPr algn="ctr" rtl="1"/>
            <a:r>
              <a:rPr lang="fa-IR" sz="2800" dirty="0">
                <a:solidFill>
                  <a:schemeClr val="bg1"/>
                </a:solidFill>
                <a:cs typeface="B Kamran" pitchFamily="2" charset="-78"/>
              </a:rPr>
              <a:t>اجتماع محلی</a:t>
            </a:r>
          </a:p>
          <a:p>
            <a:pPr algn="ctr" rtl="1"/>
            <a:r>
              <a:rPr lang="en-US" dirty="0">
                <a:solidFill>
                  <a:schemeClr val="bg1"/>
                </a:solidFill>
                <a:latin typeface="Comic Sans MS" pitchFamily="66" charset="0"/>
                <a:cs typeface="B Compset" pitchFamily="2" charset="-78"/>
              </a:rPr>
              <a:t>Local Community</a:t>
            </a:r>
            <a:endParaRPr lang="fa-IR" dirty="0">
              <a:solidFill>
                <a:schemeClr val="bg1"/>
              </a:solidFill>
              <a:latin typeface="Comic Sans MS" pitchFamily="66" charset="0"/>
              <a:cs typeface="B Compset" pitchFamily="2" charset="-78"/>
            </a:endParaRPr>
          </a:p>
        </p:txBody>
      </p:sp>
      <p:sp>
        <p:nvSpPr>
          <p:cNvPr id="5" name="Not Equal 4"/>
          <p:cNvSpPr/>
          <p:nvPr/>
        </p:nvSpPr>
        <p:spPr>
          <a:xfrm>
            <a:off x="4648200" y="3447396"/>
            <a:ext cx="1066800" cy="457200"/>
          </a:xfrm>
          <a:prstGeom prst="mathNotEqual">
            <a:avLst/>
          </a:prstGeom>
          <a:ln w="254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8"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pic>
        <p:nvPicPr>
          <p:cNvPr id="2050" name="Picture 2" descr="C:\Users\Ati\Pictures\Globalization\we.bmp"/>
          <p:cNvPicPr>
            <a:picLocks noChangeAspect="1" noChangeArrowheads="1"/>
          </p:cNvPicPr>
          <p:nvPr/>
        </p:nvPicPr>
        <p:blipFill>
          <a:blip r:embed="rId4"/>
          <a:srcRect/>
          <a:stretch>
            <a:fillRect/>
          </a:stretch>
        </p:blipFill>
        <p:spPr bwMode="auto">
          <a:xfrm>
            <a:off x="4038600" y="4267480"/>
            <a:ext cx="2340102" cy="259052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71600" y="457200"/>
            <a:ext cx="7391400" cy="2339102"/>
          </a:xfrm>
          <a:prstGeom prst="rect">
            <a:avLst/>
          </a:prstGeom>
          <a:noFill/>
        </p:spPr>
        <p:txBody>
          <a:bodyPr wrap="square" rtlCol="1">
            <a:spAutoFit/>
          </a:bodyPr>
          <a:lstStyle/>
          <a:p>
            <a:pPr rtl="1"/>
            <a:r>
              <a:rPr lang="fa-IR" sz="2600" dirty="0">
                <a:solidFill>
                  <a:schemeClr val="bg1"/>
                </a:solidFill>
                <a:cs typeface="B Kamran Outline" pitchFamily="2" charset="-78"/>
              </a:rPr>
              <a:t>2- فرهنگ عمده</a:t>
            </a: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همراه با جهانی سازی عمده فرهنگ نیز به وجود آمد. این فرهنگ که از جریانات تولید انبوه، بازاریابی و مصرف نشات می گیرد، این جریان فرهنگ ها و مکان ها را یکسان و استاندارد می کند و در نتیجه فرهنگ های محلی را کنار زده و از بین می برد.</a:t>
            </a:r>
          </a:p>
        </p:txBody>
      </p:sp>
      <p:pic>
        <p:nvPicPr>
          <p:cNvPr id="8"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374571"/>
            <a:ext cx="7467600" cy="4185761"/>
          </a:xfrm>
          <a:prstGeom prst="rect">
            <a:avLst/>
          </a:prstGeom>
          <a:noFill/>
        </p:spPr>
        <p:txBody>
          <a:bodyPr wrap="square" rtlCol="1">
            <a:spAutoFit/>
          </a:bodyPr>
          <a:lstStyle/>
          <a:p>
            <a:pPr rtl="1"/>
            <a:r>
              <a:rPr lang="fa-IR" sz="2600" dirty="0">
                <a:solidFill>
                  <a:schemeClr val="bg1"/>
                </a:solidFill>
                <a:cs typeface="B Kamran Outline" pitchFamily="2" charset="-78"/>
              </a:rPr>
              <a:t>3- فقدان قلمرو</a:t>
            </a: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 بی قلمرو وبی مرزکردن مکان ها  باعث می شود مردم نسبت به مکان احساس تعلق نکنند و دیگر به محیط اهمیت ندهند. بی مکانی عکس العملی به نبود یا از بین رفتن محیط هایی است که برای ما مهم اند.</a:t>
            </a: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از نظر آگ </a:t>
            </a:r>
            <a:r>
              <a:rPr lang="en-US" sz="1600" dirty="0" err="1">
                <a:solidFill>
                  <a:schemeClr val="bg1"/>
                </a:solidFill>
                <a:latin typeface="Comic Sans MS" pitchFamily="66" charset="0"/>
                <a:cs typeface="B Kamran" pitchFamily="2" charset="-78"/>
              </a:rPr>
              <a:t>Auge</a:t>
            </a:r>
            <a:r>
              <a:rPr lang="en-US" sz="1600" dirty="0">
                <a:solidFill>
                  <a:schemeClr val="bg1"/>
                </a:solidFill>
                <a:latin typeface="Comic Sans MS" pitchFamily="66" charset="0"/>
                <a:cs typeface="B Kamran" pitchFamily="2" charset="-78"/>
              </a:rPr>
              <a:t>)</a:t>
            </a:r>
            <a:r>
              <a:rPr lang="fa-IR" sz="2400" dirty="0">
                <a:solidFill>
                  <a:schemeClr val="bg1"/>
                </a:solidFill>
                <a:latin typeface="Comic Sans MS" pitchFamily="66" charset="0"/>
                <a:cs typeface="B Kamran" pitchFamily="2" charset="-78"/>
              </a:rPr>
              <a:t>) </a:t>
            </a:r>
            <a:r>
              <a:rPr lang="fa-IR" sz="2400" dirty="0">
                <a:solidFill>
                  <a:schemeClr val="bg1"/>
                </a:solidFill>
                <a:cs typeface="B Kamran" pitchFamily="2" charset="-78"/>
              </a:rPr>
              <a:t>از بین رفتن قلمرو باعث ایجاد ” نا-مکان“ و ”مکان“ می شود.</a:t>
            </a:r>
          </a:p>
          <a:p>
            <a:pPr algn="just" rtl="1"/>
            <a:r>
              <a:rPr lang="fa-IR" sz="2400" dirty="0">
                <a:solidFill>
                  <a:schemeClr val="bg1"/>
                </a:solidFill>
                <a:cs typeface="B Kamran" pitchFamily="2" charset="-78"/>
              </a:rPr>
              <a:t>در " نا-مکان ها" که زیر تسلط " تنهایی قراردادی" هستند،گروه های کوچک از طریق روابط محدود و مشخص با جامعه ای بزرگتر ارتباط برقرار می کنند در صورتی که در" مکان ها " که " جامعه گرایی ذاتی" دارند، ارتباطاتی طولانی با اهدافی بیش از تامین نیازهای ضروری شکل می گیرد.</a:t>
            </a:r>
            <a:endParaRPr lang="en-US" sz="2400" dirty="0">
              <a:solidFill>
                <a:schemeClr val="bg1"/>
              </a:solidFill>
              <a:cs typeface="B Kamran" pitchFamily="2" charset="-78"/>
            </a:endParaRPr>
          </a:p>
        </p:txBody>
      </p:sp>
      <p:pic>
        <p:nvPicPr>
          <p:cNvPr id="3"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128052"/>
            <a:ext cx="7543800" cy="6740307"/>
          </a:xfrm>
          <a:prstGeom prst="rect">
            <a:avLst/>
          </a:prstGeom>
          <a:noFill/>
        </p:spPr>
        <p:txBody>
          <a:bodyPr wrap="square" rtlCol="1">
            <a:spAutoFit/>
          </a:bodyPr>
          <a:lstStyle/>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علاوه بر این سه عامل، عوامل دیگری نیز بر بی مکانی تاثیر گذاز هستند. به عنوان مثال حمل و نقل و تکنولوژی ارتباطات پیامد های زیادی برای مفاهیم " مکان " و " محله " </a:t>
            </a:r>
            <a:r>
              <a:rPr lang="en-US" sz="1600" dirty="0">
                <a:solidFill>
                  <a:schemeClr val="bg1"/>
                </a:solidFill>
                <a:cs typeface="B Kamran" pitchFamily="2" charset="-78"/>
              </a:rPr>
              <a:t>(</a:t>
            </a:r>
            <a:r>
              <a:rPr lang="en-US" sz="1600" dirty="0">
                <a:solidFill>
                  <a:schemeClr val="bg1"/>
                </a:solidFill>
                <a:latin typeface="Comic Sans MS" pitchFamily="66" charset="0"/>
                <a:cs typeface="B Kamran" pitchFamily="2" charset="-78"/>
              </a:rPr>
              <a:t>community</a:t>
            </a:r>
            <a:r>
              <a:rPr lang="en-US" sz="1600" dirty="0">
                <a:solidFill>
                  <a:schemeClr val="bg1"/>
                </a:solidFill>
                <a:cs typeface="B Kamran" pitchFamily="2" charset="-78"/>
              </a:rPr>
              <a:t>) </a:t>
            </a:r>
            <a:r>
              <a:rPr lang="fa-IR" sz="2400" dirty="0">
                <a:solidFill>
                  <a:schemeClr val="bg1"/>
                </a:solidFill>
                <a:cs typeface="B Kamran" pitchFamily="2" charset="-78"/>
              </a:rPr>
              <a:t>دارد.</a:t>
            </a: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کرنگ همچنین اشاره می کند که تعداد کمی از فرهنگ ها امروزه " وابسته به مکان " هستند و اینکه وابستگی های جغرافیایی گذشته بیشتر به دلیل محدودیت ارتباطات و حمل و نقل بوده و نه وابستگی بنیادی به مکان. وی نتیجه می گیرد، اگر این موضوع درست باشد " از بین رفتن مکان" اهمیت چندانی ندارد.</a:t>
            </a:r>
          </a:p>
        </p:txBody>
      </p:sp>
      <p:pic>
        <p:nvPicPr>
          <p:cNvPr id="5" name="Picture 4" descr="IMG_2066.jpg"/>
          <p:cNvPicPr>
            <a:picLocks noChangeAspect="1"/>
          </p:cNvPicPr>
          <p:nvPr/>
        </p:nvPicPr>
        <p:blipFill>
          <a:blip r:embed="rId3" cstate="print"/>
          <a:srcRect l="11667" t="30000" r="23333" b="14444"/>
          <a:stretch>
            <a:fillRect/>
          </a:stretch>
        </p:blipFill>
        <p:spPr>
          <a:xfrm>
            <a:off x="3200400" y="1752600"/>
            <a:ext cx="4343400" cy="27846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J:\picNazi\uyu.jpg"/>
          <p:cNvPicPr>
            <a:picLocks noChangeAspect="1" noChangeArrowheads="1"/>
          </p:cNvPicPr>
          <p:nvPr/>
        </p:nvPicPr>
        <p:blipFill>
          <a:blip r:embed="rId4">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1828800"/>
            <a:ext cx="7315200" cy="2308324"/>
          </a:xfrm>
          <a:prstGeom prst="rect">
            <a:avLst/>
          </a:prstGeom>
          <a:noFill/>
        </p:spPr>
        <p:txBody>
          <a:bodyPr wrap="square" rtlCol="0">
            <a:spAutoFit/>
          </a:bodyPr>
          <a:lstStyle/>
          <a:p>
            <a:pPr rtl="1"/>
            <a:r>
              <a:rPr lang="en-US" dirty="0" err="1">
                <a:solidFill>
                  <a:schemeClr val="bg1"/>
                </a:solidFill>
                <a:latin typeface="Comic Sans MS" pitchFamily="66" charset="0"/>
                <a:cs typeface="B Kamran" pitchFamily="2" charset="-78"/>
              </a:rPr>
              <a:t>Ittelson</a:t>
            </a:r>
            <a:r>
              <a:rPr lang="fa-IR" sz="2400" dirty="0">
                <a:solidFill>
                  <a:schemeClr val="bg1"/>
                </a:solidFill>
                <a:cs typeface="B Kamran" pitchFamily="2" charset="-78"/>
              </a:rPr>
              <a:t>چهار بعد از درک را که هم زمان با هم عمل می کنند شناسایی کرده است:</a:t>
            </a:r>
            <a:endParaRPr lang="en-US" sz="2400" dirty="0">
              <a:solidFill>
                <a:schemeClr val="bg1"/>
              </a:solidFill>
              <a:cs typeface="B Kamran" pitchFamily="2" charset="-78"/>
            </a:endParaRPr>
          </a:p>
          <a:p>
            <a:pPr rtl="1"/>
            <a:endParaRPr lang="fa-IR" sz="2400" dirty="0">
              <a:solidFill>
                <a:schemeClr val="bg1"/>
              </a:solidFill>
              <a:cs typeface="B Kamran" pitchFamily="2" charset="-78"/>
            </a:endParaRPr>
          </a:p>
          <a:p>
            <a:pPr algn="just" rtl="1">
              <a:buNone/>
            </a:pPr>
            <a:r>
              <a:rPr lang="fa-IR" sz="2400" b="1" dirty="0">
                <a:solidFill>
                  <a:schemeClr val="bg1"/>
                </a:solidFill>
                <a:cs typeface="B Kamran" pitchFamily="2" charset="-78"/>
              </a:rPr>
              <a:t>آگاهی  </a:t>
            </a:r>
            <a:r>
              <a:rPr lang="fa-IR" sz="2400" dirty="0">
                <a:solidFill>
                  <a:schemeClr val="bg1"/>
                </a:solidFill>
                <a:latin typeface="Comic Sans MS" pitchFamily="66" charset="0"/>
                <a:cs typeface="B Kamran" pitchFamily="2" charset="-78"/>
              </a:rPr>
              <a:t> </a:t>
            </a:r>
            <a:r>
              <a:rPr lang="en-US" dirty="0">
                <a:solidFill>
                  <a:schemeClr val="bg1"/>
                </a:solidFill>
                <a:latin typeface="Comic Sans MS" pitchFamily="66" charset="0"/>
                <a:cs typeface="B Kamran" pitchFamily="2" charset="-78"/>
              </a:rPr>
              <a:t>Cognitive</a:t>
            </a:r>
            <a:r>
              <a:rPr lang="fa-IR" sz="2400" b="1" dirty="0">
                <a:solidFill>
                  <a:schemeClr val="bg1"/>
                </a:solidFill>
                <a:cs typeface="B Kamran" pitchFamily="2" charset="-78"/>
              </a:rPr>
              <a:t> </a:t>
            </a:r>
            <a:r>
              <a:rPr lang="fa-IR" sz="2400" dirty="0">
                <a:solidFill>
                  <a:schemeClr val="bg1"/>
                </a:solidFill>
                <a:cs typeface="B Kamran" pitchFamily="2" charset="-78"/>
              </a:rPr>
              <a:t>: شامل فکر کردن، سازماندهی و نگه داری اطلاعات</a:t>
            </a:r>
            <a:endParaRPr lang="fa-IR" sz="2400" b="1" dirty="0">
              <a:solidFill>
                <a:schemeClr val="bg1"/>
              </a:solidFill>
              <a:cs typeface="B Kamran" pitchFamily="2" charset="-78"/>
            </a:endParaRPr>
          </a:p>
          <a:p>
            <a:pPr algn="just" rtl="1">
              <a:buNone/>
            </a:pPr>
            <a:r>
              <a:rPr lang="fa-IR" sz="2400" b="1" dirty="0">
                <a:solidFill>
                  <a:schemeClr val="bg1"/>
                </a:solidFill>
                <a:cs typeface="B Kamran" pitchFamily="2" charset="-78"/>
              </a:rPr>
              <a:t>احساسی </a:t>
            </a:r>
            <a:r>
              <a:rPr lang="en-US" dirty="0">
                <a:solidFill>
                  <a:schemeClr val="bg1"/>
                </a:solidFill>
                <a:latin typeface="Comic Sans MS" pitchFamily="66" charset="0"/>
                <a:cs typeface="B Kamran" pitchFamily="2" charset="-78"/>
              </a:rPr>
              <a:t>Affective</a:t>
            </a:r>
            <a:r>
              <a:rPr lang="en-US" sz="2400" b="1" dirty="0">
                <a:solidFill>
                  <a:schemeClr val="bg1"/>
                </a:solidFill>
                <a:cs typeface="B Kamran" pitchFamily="2" charset="-78"/>
              </a:rPr>
              <a:t> </a:t>
            </a:r>
            <a:r>
              <a:rPr lang="fa-IR" sz="2400" dirty="0">
                <a:solidFill>
                  <a:schemeClr val="bg1"/>
                </a:solidFill>
                <a:cs typeface="B Kamran" pitchFamily="2" charset="-78"/>
              </a:rPr>
              <a:t>: احساسات درک محیط را تحت تاثیر قرار می دهند و بالعکس</a:t>
            </a:r>
          </a:p>
          <a:p>
            <a:pPr algn="just" rtl="1">
              <a:buNone/>
            </a:pPr>
            <a:r>
              <a:rPr lang="fa-IR" sz="2400" b="1" dirty="0">
                <a:solidFill>
                  <a:schemeClr val="bg1"/>
                </a:solidFill>
                <a:cs typeface="B Kamran" pitchFamily="2" charset="-78"/>
              </a:rPr>
              <a:t>تفسیری  </a:t>
            </a:r>
            <a:r>
              <a:rPr lang="en-US" dirty="0">
                <a:solidFill>
                  <a:schemeClr val="bg1"/>
                </a:solidFill>
                <a:latin typeface="Comic Sans MS" pitchFamily="66" charset="0"/>
                <a:cs typeface="B Kamran" pitchFamily="2" charset="-78"/>
              </a:rPr>
              <a:t>Interpretative</a:t>
            </a:r>
            <a:r>
              <a:rPr lang="en-US" sz="2400" b="1" dirty="0">
                <a:solidFill>
                  <a:schemeClr val="bg1"/>
                </a:solidFill>
                <a:cs typeface="B Kamran" pitchFamily="2" charset="-78"/>
              </a:rPr>
              <a:t> </a:t>
            </a:r>
            <a:r>
              <a:rPr lang="fa-IR" sz="2400" dirty="0">
                <a:solidFill>
                  <a:schemeClr val="bg1"/>
                </a:solidFill>
                <a:cs typeface="B Kamran" pitchFamily="2" charset="-78"/>
              </a:rPr>
              <a:t>: معانی دریافت شده از محیط را در برمی گیرد.</a:t>
            </a:r>
          </a:p>
          <a:p>
            <a:pPr algn="just" rtl="1">
              <a:buNone/>
            </a:pPr>
            <a:r>
              <a:rPr lang="fa-IR" sz="2400" b="1" dirty="0">
                <a:solidFill>
                  <a:schemeClr val="bg1"/>
                </a:solidFill>
                <a:cs typeface="B Kamran" pitchFamily="2" charset="-78"/>
              </a:rPr>
              <a:t>ارزیابی </a:t>
            </a:r>
            <a:r>
              <a:rPr lang="en-US" dirty="0">
                <a:solidFill>
                  <a:schemeClr val="bg1"/>
                </a:solidFill>
                <a:latin typeface="Comic Sans MS" pitchFamily="66" charset="0"/>
                <a:cs typeface="B Kamran" pitchFamily="2" charset="-78"/>
              </a:rPr>
              <a:t>Evaluative</a:t>
            </a:r>
            <a:r>
              <a:rPr lang="en-US" sz="2400" b="1" dirty="0">
                <a:solidFill>
                  <a:schemeClr val="bg1"/>
                </a:solidFill>
                <a:cs typeface="B Kamran" pitchFamily="2" charset="-78"/>
              </a:rPr>
              <a:t> </a:t>
            </a:r>
            <a:r>
              <a:rPr lang="fa-IR" dirty="0">
                <a:solidFill>
                  <a:schemeClr val="bg1"/>
                </a:solidFill>
                <a:latin typeface="Comic Sans MS" pitchFamily="66" charset="0"/>
                <a:cs typeface="B Kamran" pitchFamily="2" charset="-78"/>
              </a:rPr>
              <a:t>:</a:t>
            </a:r>
            <a:r>
              <a:rPr lang="fa-IR" sz="2400" b="1" dirty="0">
                <a:solidFill>
                  <a:schemeClr val="bg1"/>
                </a:solidFill>
                <a:cs typeface="B Kamran" pitchFamily="2" charset="-78"/>
              </a:rPr>
              <a:t> </a:t>
            </a:r>
            <a:r>
              <a:rPr lang="fa-IR" sz="2400" dirty="0">
                <a:solidFill>
                  <a:schemeClr val="bg1"/>
                </a:solidFill>
                <a:cs typeface="B Kamran" pitchFamily="2" charset="-78"/>
              </a:rPr>
              <a:t>آمیختن ارزشها و سنجش میزان خوبی و بدی</a:t>
            </a:r>
            <a:endParaRPr lang="en-US" sz="2400" dirty="0">
              <a:solidFill>
                <a:schemeClr val="bg1"/>
              </a:solidFill>
              <a:cs typeface="B Kamran" pitchFamily="2" charset="-78"/>
            </a:endParaRPr>
          </a:p>
        </p:txBody>
      </p:sp>
      <p:sp>
        <p:nvSpPr>
          <p:cNvPr id="5" name="TextBox 4"/>
          <p:cNvSpPr txBox="1"/>
          <p:nvPr/>
        </p:nvSpPr>
        <p:spPr>
          <a:xfrm>
            <a:off x="457200" y="76200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درک محیط</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381000"/>
            <a:ext cx="7315200" cy="4247317"/>
          </a:xfrm>
          <a:prstGeom prst="rect">
            <a:avLst/>
          </a:prstGeom>
          <a:noFill/>
        </p:spPr>
        <p:txBody>
          <a:bodyPr wrap="square" rtlCol="1">
            <a:spAutoFit/>
          </a:bodyPr>
          <a:lstStyle/>
          <a:p>
            <a:pPr rtl="1"/>
            <a:r>
              <a:rPr lang="fa-IR" sz="2800" dirty="0">
                <a:solidFill>
                  <a:schemeClr val="bg1"/>
                </a:solidFill>
                <a:cs typeface="B Kamran Outline" pitchFamily="2" charset="-78"/>
              </a:rPr>
              <a:t>مکان های ” ابداعی“     </a:t>
            </a:r>
            <a:r>
              <a:rPr lang="en-US" sz="2200" dirty="0">
                <a:solidFill>
                  <a:schemeClr val="bg1"/>
                </a:solidFill>
                <a:latin typeface="Comic Sans MS" pitchFamily="66" charset="0"/>
                <a:cs typeface="B Kamran" pitchFamily="2" charset="-78"/>
              </a:rPr>
              <a:t>Invented Places</a:t>
            </a:r>
            <a:endParaRPr lang="fa-IR" sz="2200" dirty="0">
              <a:solidFill>
                <a:schemeClr val="bg1"/>
              </a:solidFill>
              <a:latin typeface="Comic Sans MS" pitchFamily="66" charset="0"/>
              <a:cs typeface="B Kamran" pitchFamily="2" charset="-78"/>
            </a:endParaRPr>
          </a:p>
          <a:p>
            <a:pPr algn="just" rtl="1"/>
            <a:endParaRPr lang="fa-IR" sz="2400" dirty="0">
              <a:solidFill>
                <a:schemeClr val="bg1"/>
              </a:solidFill>
              <a:latin typeface="Comic Sans MS" pitchFamily="66" charset="0"/>
              <a:cs typeface="B Kamran" pitchFamily="2" charset="-78"/>
            </a:endParaRPr>
          </a:p>
          <a:p>
            <a:pPr algn="just" rtl="1"/>
            <a:endParaRPr lang="fa-IR" sz="2400" dirty="0">
              <a:solidFill>
                <a:schemeClr val="bg1"/>
              </a:solidFill>
              <a:latin typeface="Comic Sans MS" pitchFamily="66" charset="0"/>
              <a:cs typeface="B Kamran" pitchFamily="2" charset="-78"/>
            </a:endParaRPr>
          </a:p>
          <a:p>
            <a:pPr algn="just" rtl="1"/>
            <a:r>
              <a:rPr lang="fa-IR" sz="2400" dirty="0">
                <a:solidFill>
                  <a:schemeClr val="bg1"/>
                </a:solidFill>
                <a:latin typeface="Comic Sans MS" pitchFamily="66" charset="0"/>
                <a:cs typeface="B Kamran" pitchFamily="2" charset="-78"/>
              </a:rPr>
              <a:t>یک پاسخ به استاندارد کردن مکان، " تولید " عمدی تفاوت است که در اصطلاح طراحی شهری ابداع مکان نامیده می شود. در این زاستا کرنگ به صنعتی اشاره می کند که به مکان های </a:t>
            </a:r>
            <a:r>
              <a:rPr lang="en-US" sz="1600" dirty="0">
                <a:solidFill>
                  <a:schemeClr val="bg1"/>
                </a:solidFill>
                <a:latin typeface="Comic Sans MS" pitchFamily="66" charset="0"/>
                <a:cs typeface="B Kamran" pitchFamily="2" charset="-78"/>
              </a:rPr>
              <a:t>“</a:t>
            </a:r>
            <a:r>
              <a:rPr lang="en-US" sz="1600" dirty="0" err="1">
                <a:solidFill>
                  <a:schemeClr val="bg1"/>
                </a:solidFill>
                <a:latin typeface="Comic Sans MS" pitchFamily="66" charset="0"/>
                <a:cs typeface="B Kamran" pitchFamily="2" charset="-78"/>
              </a:rPr>
              <a:t>imagineer</a:t>
            </a:r>
            <a:r>
              <a:rPr lang="en-US" sz="1600" dirty="0">
                <a:solidFill>
                  <a:schemeClr val="bg1"/>
                </a:solidFill>
                <a:latin typeface="Comic Sans MS" pitchFamily="66" charset="0"/>
                <a:cs typeface="B Kamran" pitchFamily="2" charset="-78"/>
              </a:rPr>
              <a:t>" </a:t>
            </a:r>
            <a:r>
              <a:rPr lang="fa-IR" sz="1600" dirty="0">
                <a:solidFill>
                  <a:schemeClr val="bg1"/>
                </a:solidFill>
                <a:latin typeface="Comic Sans MS" pitchFamily="66" charset="0"/>
                <a:cs typeface="B Kamran" pitchFamily="2" charset="-78"/>
              </a:rPr>
              <a:t> </a:t>
            </a:r>
            <a:r>
              <a:rPr lang="fa-IR" sz="2400" dirty="0">
                <a:solidFill>
                  <a:schemeClr val="bg1"/>
                </a:solidFill>
                <a:latin typeface="Comic Sans MS" pitchFamily="66" charset="0"/>
                <a:cs typeface="B Kamran" pitchFamily="2" charset="-78"/>
              </a:rPr>
              <a:t>روی می آورد تا " یکتایی " ایجاد کند و با جلب توجه تعداد بیشتری بازدید کننده پول بیشتری جذب کند.</a:t>
            </a:r>
          </a:p>
          <a:p>
            <a:pPr algn="just" rtl="1"/>
            <a:endParaRPr lang="fa-IR" sz="2400" dirty="0">
              <a:solidFill>
                <a:schemeClr val="bg1"/>
              </a:solidFill>
              <a:latin typeface="Comic Sans MS" pitchFamily="66" charset="0"/>
              <a:cs typeface="B Kamran" pitchFamily="2" charset="-78"/>
            </a:endParaRPr>
          </a:p>
          <a:p>
            <a:pPr algn="just" rtl="1"/>
            <a:r>
              <a:rPr lang="fa-IR" sz="2500" b="1" dirty="0">
                <a:solidFill>
                  <a:schemeClr val="bg1"/>
                </a:solidFill>
                <a:latin typeface="Comic Sans MS" pitchFamily="66" charset="0"/>
                <a:cs typeface="B Kamran" pitchFamily="2" charset="-78"/>
              </a:rPr>
              <a:t>اگر مکان ها به صورت فزاینده ای مشابه شوند،</a:t>
            </a:r>
          </a:p>
          <a:p>
            <a:pPr algn="just" rtl="1"/>
            <a:r>
              <a:rPr lang="fa-IR" sz="2500" b="1" dirty="0">
                <a:solidFill>
                  <a:schemeClr val="bg1"/>
                </a:solidFill>
                <a:latin typeface="Comic Sans MS" pitchFamily="66" charset="0"/>
                <a:cs typeface="B Kamran" pitchFamily="2" charset="-78"/>
              </a:rPr>
              <a:t> جایزه متمایز بودن زیاد خواهد بود.</a:t>
            </a:r>
          </a:p>
          <a:p>
            <a:pPr algn="just" rtl="1"/>
            <a:endParaRPr lang="fa-IR" sz="2400" b="1" dirty="0">
              <a:solidFill>
                <a:schemeClr val="bg1"/>
              </a:solidFill>
              <a:latin typeface="Comic Sans MS" pitchFamily="66" charset="0"/>
              <a:cs typeface="B Kamran" pitchFamily="2" charset="-78"/>
            </a:endParaRPr>
          </a:p>
        </p:txBody>
      </p:sp>
      <p:pic>
        <p:nvPicPr>
          <p:cNvPr id="3074" name="Picture 2" descr="F:\IMG_0614.jpg"/>
          <p:cNvPicPr>
            <a:picLocks noChangeAspect="1" noChangeArrowheads="1"/>
          </p:cNvPicPr>
          <p:nvPr/>
        </p:nvPicPr>
        <p:blipFill>
          <a:blip r:embed="rId3" cstate="print"/>
          <a:srcRect/>
          <a:stretch>
            <a:fillRect/>
          </a:stretch>
        </p:blipFill>
        <p:spPr bwMode="auto">
          <a:xfrm>
            <a:off x="1676400" y="2895600"/>
            <a:ext cx="2590800" cy="3454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descr="J:\picNazi\uyu.jpg"/>
          <p:cNvPicPr>
            <a:picLocks noChangeAspect="1" noChangeArrowheads="1"/>
          </p:cNvPicPr>
          <p:nvPr/>
        </p:nvPicPr>
        <p:blipFill>
          <a:blip r:embed="rId4">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5000" y="604421"/>
            <a:ext cx="3124200" cy="5262979"/>
          </a:xfrm>
          <a:prstGeom prst="rect">
            <a:avLst/>
          </a:prstGeom>
          <a:noFill/>
        </p:spPr>
        <p:txBody>
          <a:bodyPr wrap="square" rtlCol="1">
            <a:spAutoFit/>
          </a:bodyPr>
          <a:lstStyle/>
          <a:p>
            <a:pPr algn="just" rtl="1"/>
            <a:r>
              <a:rPr lang="fa-IR" sz="2400" dirty="0">
                <a:solidFill>
                  <a:schemeClr val="bg1"/>
                </a:solidFill>
                <a:cs typeface="B Kamran" pitchFamily="2" charset="-78"/>
              </a:rPr>
              <a:t>یکی از مهم ترین مکان های ابداعی دیزنی لند است.</a:t>
            </a:r>
          </a:p>
          <a:p>
            <a:pPr algn="just" rtl="1"/>
            <a:r>
              <a:rPr lang="fa-IR" sz="2400" b="1" dirty="0">
                <a:solidFill>
                  <a:schemeClr val="bg1"/>
                </a:solidFill>
                <a:cs typeface="B Kamran" pitchFamily="2" charset="-78"/>
              </a:rPr>
              <a:t>سیرکس </a:t>
            </a:r>
            <a:r>
              <a:rPr lang="en-US" sz="1600" b="1" dirty="0" err="1">
                <a:solidFill>
                  <a:schemeClr val="bg1"/>
                </a:solidFill>
                <a:latin typeface="Comic Sans MS" pitchFamily="66" charset="0"/>
                <a:cs typeface="B Kamran" pitchFamily="2" charset="-78"/>
              </a:rPr>
              <a:t>Sircus</a:t>
            </a:r>
            <a:r>
              <a:rPr lang="fa-IR" sz="2400" dirty="0">
                <a:solidFill>
                  <a:schemeClr val="bg1"/>
                </a:solidFill>
                <a:cs typeface="B Kamran" pitchFamily="2" charset="-78"/>
              </a:rPr>
              <a:t>: </a:t>
            </a:r>
          </a:p>
          <a:p>
            <a:pPr algn="just" rtl="1"/>
            <a:r>
              <a:rPr lang="fa-IR" sz="2400" i="1" dirty="0">
                <a:solidFill>
                  <a:schemeClr val="bg1"/>
                </a:solidFill>
                <a:latin typeface="Comic Sans MS" pitchFamily="66" charset="0"/>
                <a:cs typeface="B Kamran" pitchFamily="2" charset="-78"/>
              </a:rPr>
              <a:t>دیزنی لند واقعیت را از خیال میسازد، از طریق روش هایی که عمدتا سمبلیک و اند; در ذهن کاربر کاوش می کند و با تصورات و خاطرات او ارتباط برقرار می کند. دیزنی لند به این دلیل موفق است که به اصول تجربه ترتیبی </a:t>
            </a:r>
            <a:r>
              <a:rPr lang="en-US" sz="1600" i="1" dirty="0">
                <a:solidFill>
                  <a:schemeClr val="bg1"/>
                </a:solidFill>
                <a:latin typeface="Comic Sans MS" pitchFamily="66" charset="0"/>
                <a:cs typeface="B Kamran" pitchFamily="2" charset="-78"/>
              </a:rPr>
              <a:t>(sequential experience) </a:t>
            </a:r>
            <a:r>
              <a:rPr lang="fa-IR" sz="2400" i="1" dirty="0">
                <a:solidFill>
                  <a:schemeClr val="bg1"/>
                </a:solidFill>
                <a:latin typeface="Comic Sans MS" pitchFamily="66" charset="0"/>
                <a:cs typeface="B Kamran" pitchFamily="2" charset="-78"/>
              </a:rPr>
              <a:t>و داستان گویی وفادار مانده و در نتیجه احساس مکان مناسب و معنی داری ایجاد کرده است که در آن فعالیت ها و خاطرات فردی و اشتراکی شکل می گیرند.</a:t>
            </a:r>
          </a:p>
        </p:txBody>
      </p:sp>
      <p:pic>
        <p:nvPicPr>
          <p:cNvPr id="1026" name="Picture 2" descr="C:\Ati's Univ Projz\6th Term\Tarahi Shahri Dr Abbas\disneyland\disneyland_paris_castle.jpg"/>
          <p:cNvPicPr>
            <a:picLocks noChangeAspect="1" noChangeArrowheads="1"/>
          </p:cNvPicPr>
          <p:nvPr/>
        </p:nvPicPr>
        <p:blipFill>
          <a:blip r:embed="rId3" cstate="print"/>
          <a:srcRect/>
          <a:stretch>
            <a:fillRect/>
          </a:stretch>
        </p:blipFill>
        <p:spPr bwMode="auto">
          <a:xfrm>
            <a:off x="1447800" y="609600"/>
            <a:ext cx="4114800" cy="548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descr="J:\picNazi\uyu.jpg"/>
          <p:cNvPicPr>
            <a:picLocks noChangeAspect="1" noChangeArrowheads="1"/>
          </p:cNvPicPr>
          <p:nvPr/>
        </p:nvPicPr>
        <p:blipFill>
          <a:blip r:embed="rId4">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457200"/>
            <a:ext cx="7315200" cy="1569660"/>
          </a:xfrm>
          <a:prstGeom prst="rect">
            <a:avLst/>
          </a:prstGeom>
          <a:noFill/>
        </p:spPr>
        <p:txBody>
          <a:bodyPr wrap="square" rtlCol="1">
            <a:spAutoFit/>
          </a:bodyPr>
          <a:lstStyle/>
          <a:p>
            <a:pPr algn="just" rtl="1"/>
            <a:r>
              <a:rPr lang="fa-IR" sz="2400" dirty="0">
                <a:solidFill>
                  <a:schemeClr val="bg1"/>
                </a:solidFill>
                <a:latin typeface="Comic Sans MS" pitchFamily="66" charset="0"/>
                <a:cs typeface="B Kamran" pitchFamily="2" charset="-78"/>
              </a:rPr>
              <a:t>کرنگ </a:t>
            </a:r>
            <a:r>
              <a:rPr lang="en-US" sz="1600" dirty="0">
                <a:solidFill>
                  <a:schemeClr val="bg1"/>
                </a:solidFill>
                <a:latin typeface="Comic Sans MS" pitchFamily="66" charset="0"/>
                <a:cs typeface="B Kamran" pitchFamily="2" charset="-78"/>
              </a:rPr>
              <a:t>(</a:t>
            </a:r>
            <a:r>
              <a:rPr lang="en-US" sz="1600" dirty="0" err="1">
                <a:solidFill>
                  <a:schemeClr val="bg1"/>
                </a:solidFill>
                <a:latin typeface="Comic Sans MS" pitchFamily="66" charset="0"/>
                <a:cs typeface="B Kamran" pitchFamily="2" charset="-78"/>
              </a:rPr>
              <a:t>Crang</a:t>
            </a:r>
            <a:r>
              <a:rPr lang="en-US" sz="1600" dirty="0">
                <a:solidFill>
                  <a:schemeClr val="bg1"/>
                </a:solidFill>
                <a:latin typeface="Comic Sans MS" pitchFamily="66" charset="0"/>
                <a:cs typeface="B Kamran" pitchFamily="2" charset="-78"/>
              </a:rPr>
              <a:t>)</a:t>
            </a:r>
            <a:r>
              <a:rPr lang="fa-IR" sz="1600" dirty="0">
                <a:solidFill>
                  <a:schemeClr val="bg1"/>
                </a:solidFill>
                <a:latin typeface="Comic Sans MS" pitchFamily="66" charset="0"/>
                <a:cs typeface="B Kamran" pitchFamily="2" charset="-78"/>
              </a:rPr>
              <a:t> </a:t>
            </a:r>
            <a:r>
              <a:rPr lang="fa-IR" sz="2400" dirty="0">
                <a:solidFill>
                  <a:schemeClr val="bg1"/>
                </a:solidFill>
                <a:latin typeface="Comic Sans MS" pitchFamily="66" charset="0"/>
                <a:cs typeface="B Kamran" pitchFamily="2" charset="-78"/>
              </a:rPr>
              <a:t>استدلال می کند که در حالیکه مراکز خرید ممکن است از طریق تکرار الگو های بی نام </a:t>
            </a:r>
            <a:r>
              <a:rPr lang="en-US" sz="1600" dirty="0">
                <a:solidFill>
                  <a:schemeClr val="bg1"/>
                </a:solidFill>
                <a:latin typeface="Comic Sans MS" pitchFamily="66" charset="0"/>
                <a:cs typeface="B Kamran" pitchFamily="2" charset="-78"/>
              </a:rPr>
              <a:t>(Anonymous)</a:t>
            </a:r>
            <a:r>
              <a:rPr lang="fa-IR" sz="1600" dirty="0">
                <a:solidFill>
                  <a:schemeClr val="bg1"/>
                </a:solidFill>
                <a:latin typeface="Comic Sans MS" pitchFamily="66" charset="0"/>
                <a:cs typeface="B Kamran" pitchFamily="2" charset="-78"/>
              </a:rPr>
              <a:t> </a:t>
            </a:r>
            <a:r>
              <a:rPr lang="fa-IR" sz="2400" dirty="0">
                <a:solidFill>
                  <a:schemeClr val="bg1"/>
                </a:solidFill>
                <a:latin typeface="Comic Sans MS" pitchFamily="66" charset="0"/>
                <a:cs typeface="B Kamran" pitchFamily="2" charset="-78"/>
              </a:rPr>
              <a:t>و جهانی و همچنین با جدا کردن مشتری از دنیای بیرون، احساس مکان را از بین ببرند، در طراحی تعداد زیادی از آنها توجهاتی به ”مکان“ شده است. برای مثال ادمونتون مال قسمت هایی با تم  </a:t>
            </a:r>
            <a:r>
              <a:rPr lang="en-US" sz="2400" dirty="0">
                <a:solidFill>
                  <a:schemeClr val="bg1"/>
                </a:solidFill>
                <a:latin typeface="Comic Sans MS" pitchFamily="66" charset="0"/>
                <a:cs typeface="B Kamran" pitchFamily="2" charset="-78"/>
              </a:rPr>
              <a:t> </a:t>
            </a:r>
            <a:r>
              <a:rPr lang="en-US" sz="1600" dirty="0">
                <a:solidFill>
                  <a:schemeClr val="bg1"/>
                </a:solidFill>
                <a:latin typeface="Comic Sans MS" pitchFamily="66" charset="0"/>
                <a:cs typeface="B Kamran" pitchFamily="2" charset="-78"/>
              </a:rPr>
              <a:t>Old Orleans</a:t>
            </a:r>
            <a:r>
              <a:rPr lang="fa-IR" sz="2400" dirty="0">
                <a:solidFill>
                  <a:schemeClr val="bg1"/>
                </a:solidFill>
                <a:latin typeface="Comic Sans MS" pitchFamily="66" charset="0"/>
                <a:cs typeface="B Kamran" pitchFamily="2" charset="-78"/>
              </a:rPr>
              <a:t>و قسمت هایی شبیه به بولوارهای پاریس دارد.</a:t>
            </a:r>
          </a:p>
        </p:txBody>
      </p:sp>
      <p:pic>
        <p:nvPicPr>
          <p:cNvPr id="2050" name="Picture 2" descr="C:\Ati's Univ Projz\6th Term\Tarahi Shahri Dr Abbas\Edmonton Mall\050212n.jpg"/>
          <p:cNvPicPr>
            <a:picLocks noChangeAspect="1" noChangeArrowheads="1"/>
          </p:cNvPicPr>
          <p:nvPr/>
        </p:nvPicPr>
        <p:blipFill>
          <a:blip r:embed="rId3"/>
          <a:srcRect l="8929" r="5357"/>
          <a:stretch>
            <a:fillRect/>
          </a:stretch>
        </p:blipFill>
        <p:spPr bwMode="auto">
          <a:xfrm>
            <a:off x="1828800" y="2667000"/>
            <a:ext cx="4169229" cy="32427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C:\Ati's Univ Projz\6th Term\Tarahi Shahri Dr Abbas\Edmonton Mall\wem2.jpg"/>
          <p:cNvPicPr>
            <a:picLocks noChangeAspect="1" noChangeArrowheads="1"/>
          </p:cNvPicPr>
          <p:nvPr/>
        </p:nvPicPr>
        <p:blipFill>
          <a:blip r:embed="rId4"/>
          <a:srcRect/>
          <a:stretch>
            <a:fillRect/>
          </a:stretch>
        </p:blipFill>
        <p:spPr bwMode="auto">
          <a:xfrm>
            <a:off x="6400800" y="2438400"/>
            <a:ext cx="2387600"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457200"/>
            <a:ext cx="7086600" cy="3785652"/>
          </a:xfrm>
          <a:prstGeom prst="rect">
            <a:avLst/>
          </a:prstGeom>
          <a:noFill/>
        </p:spPr>
        <p:txBody>
          <a:bodyPr wrap="square" rtlCol="1">
            <a:spAutoFit/>
          </a:bodyPr>
          <a:lstStyle/>
          <a:p>
            <a:pPr algn="just" rtl="1"/>
            <a:r>
              <a:rPr lang="fa-IR" sz="2400" dirty="0">
                <a:solidFill>
                  <a:schemeClr val="bg1"/>
                </a:solidFill>
                <a:cs typeface="B Kamran" pitchFamily="2" charset="-78"/>
              </a:rPr>
              <a:t>جان هنیگان </a:t>
            </a:r>
            <a:r>
              <a:rPr lang="en-US" sz="1600" dirty="0">
                <a:solidFill>
                  <a:schemeClr val="bg1"/>
                </a:solidFill>
                <a:latin typeface="Comic Sans MS" pitchFamily="66" charset="0"/>
                <a:cs typeface="B Kamran" pitchFamily="2" charset="-78"/>
              </a:rPr>
              <a:t>(John </a:t>
            </a:r>
            <a:r>
              <a:rPr lang="en-US" sz="1600" dirty="0" err="1">
                <a:solidFill>
                  <a:schemeClr val="bg1"/>
                </a:solidFill>
                <a:latin typeface="Comic Sans MS" pitchFamily="66" charset="0"/>
                <a:cs typeface="B Kamran" pitchFamily="2" charset="-78"/>
              </a:rPr>
              <a:t>Hannigan</a:t>
            </a:r>
            <a:r>
              <a:rPr lang="en-US" sz="1600" dirty="0">
                <a:solidFill>
                  <a:schemeClr val="bg1"/>
                </a:solidFill>
                <a:latin typeface="Comic Sans MS" pitchFamily="66" charset="0"/>
                <a:cs typeface="B Kamran" pitchFamily="2" charset="-78"/>
              </a:rPr>
              <a:t>)</a:t>
            </a:r>
            <a:r>
              <a:rPr lang="fa-IR" sz="1600" dirty="0">
                <a:solidFill>
                  <a:schemeClr val="bg1"/>
                </a:solidFill>
                <a:latin typeface="Comic Sans MS" pitchFamily="66" charset="0"/>
                <a:cs typeface="B Kamran" pitchFamily="2" charset="-78"/>
              </a:rPr>
              <a:t> </a:t>
            </a:r>
            <a:r>
              <a:rPr lang="fa-IR" sz="2400" dirty="0">
                <a:solidFill>
                  <a:schemeClr val="bg1"/>
                </a:solidFill>
                <a:cs typeface="B Kamran" pitchFamily="2" charset="-78"/>
              </a:rPr>
              <a:t>در کتاب خود </a:t>
            </a:r>
            <a:r>
              <a:rPr lang="fa-IR" sz="2400" i="1" dirty="0">
                <a:solidFill>
                  <a:schemeClr val="bg1"/>
                </a:solidFill>
                <a:cs typeface="B Kamran" pitchFamily="2" charset="-78"/>
              </a:rPr>
              <a:t>شهر خیالی: لذت و سود در متروپلیس پست مدرن </a:t>
            </a:r>
            <a:r>
              <a:rPr lang="fa-IR" sz="2400" dirty="0">
                <a:solidFill>
                  <a:schemeClr val="bg1"/>
                </a:solidFill>
                <a:cs typeface="B Kamran" pitchFamily="2" charset="-78"/>
              </a:rPr>
              <a:t>در مورد نوع خاصی از مکان های " ابداعی” صحبت می کند – مقصد تفریحی شهر                  </a:t>
            </a:r>
            <a:r>
              <a:rPr lang="en-US" sz="2400" dirty="0">
                <a:solidFill>
                  <a:schemeClr val="bg1"/>
                </a:solidFill>
                <a:cs typeface="B Kamran" pitchFamily="2" charset="-78"/>
              </a:rPr>
              <a:t>(</a:t>
            </a:r>
            <a:r>
              <a:rPr lang="en-US" sz="1600" dirty="0">
                <a:solidFill>
                  <a:schemeClr val="bg1"/>
                </a:solidFill>
                <a:latin typeface="Comic Sans MS" pitchFamily="66" charset="0"/>
                <a:cs typeface="B Kamran" pitchFamily="2" charset="-78"/>
              </a:rPr>
              <a:t>Urban Entertainment Destination</a:t>
            </a:r>
            <a:r>
              <a:rPr lang="en-US" sz="2400" dirty="0">
                <a:solidFill>
                  <a:schemeClr val="bg1"/>
                </a:solidFill>
                <a:cs typeface="B Kamran" pitchFamily="2" charset="-78"/>
              </a:rPr>
              <a:t>)</a:t>
            </a:r>
            <a:r>
              <a:rPr lang="fa-IR" sz="2400" dirty="0">
                <a:solidFill>
                  <a:schemeClr val="bg1"/>
                </a:solidFill>
                <a:cs typeface="B Kamran" pitchFamily="2" charset="-78"/>
              </a:rPr>
              <a:t>. </a:t>
            </a:r>
            <a:r>
              <a:rPr lang="en-US" sz="2400" dirty="0">
                <a:solidFill>
                  <a:schemeClr val="bg1"/>
                </a:solidFill>
                <a:cs typeface="B Kamran" pitchFamily="2" charset="-78"/>
              </a:rPr>
              <a:t> </a:t>
            </a:r>
            <a:r>
              <a:rPr lang="en-US" sz="2000" dirty="0">
                <a:solidFill>
                  <a:schemeClr val="bg1"/>
                </a:solidFill>
                <a:cs typeface="B Kamran" pitchFamily="2" charset="-78"/>
              </a:rPr>
              <a:t>UED</a:t>
            </a:r>
            <a:r>
              <a:rPr lang="en-US" sz="2400" dirty="0">
                <a:solidFill>
                  <a:schemeClr val="bg1"/>
                </a:solidFill>
                <a:cs typeface="B Kamran" pitchFamily="2" charset="-78"/>
              </a:rPr>
              <a:t> </a:t>
            </a:r>
            <a:r>
              <a:rPr lang="fa-IR" sz="2400" dirty="0">
                <a:solidFill>
                  <a:schemeClr val="bg1"/>
                </a:solidFill>
                <a:cs typeface="B Kamran" pitchFamily="2" charset="-78"/>
              </a:rPr>
              <a:t>یا " شهر خیالی" دارای ویژگیهای زیر است:</a:t>
            </a:r>
          </a:p>
          <a:p>
            <a:pPr algn="just" rtl="1"/>
            <a:endParaRPr lang="fa-IR" sz="2400" dirty="0">
              <a:solidFill>
                <a:schemeClr val="bg1"/>
              </a:solidFill>
              <a:cs typeface="B Kamran" pitchFamily="2" charset="-78"/>
            </a:endParaRPr>
          </a:p>
          <a:p>
            <a:pPr marL="1714500" lvl="3" indent="-342900" algn="just" rtl="1">
              <a:buFont typeface="+mj-lt"/>
              <a:buAutoNum type="arabicPeriod"/>
            </a:pPr>
            <a:r>
              <a:rPr lang="fa-IR" sz="2400" dirty="0">
                <a:solidFill>
                  <a:schemeClr val="bg1"/>
                </a:solidFill>
                <a:cs typeface="B Kamran" pitchFamily="2" charset="-78"/>
              </a:rPr>
              <a:t>موضوع</a:t>
            </a:r>
          </a:p>
          <a:p>
            <a:pPr marL="1714500" lvl="3" indent="-342900" algn="just" rtl="1">
              <a:buFont typeface="+mj-lt"/>
              <a:buAutoNum type="arabicPeriod"/>
            </a:pPr>
            <a:r>
              <a:rPr lang="fa-IR" sz="2400" dirty="0">
                <a:solidFill>
                  <a:schemeClr val="bg1"/>
                </a:solidFill>
                <a:cs typeface="B Kamran" pitchFamily="2" charset="-78"/>
              </a:rPr>
              <a:t>باز بودن در روز و شب</a:t>
            </a:r>
          </a:p>
          <a:p>
            <a:pPr marL="1714500" lvl="3" indent="-342900" algn="just" rtl="1">
              <a:buFont typeface="+mj-lt"/>
              <a:buAutoNum type="arabicPeriod"/>
            </a:pPr>
            <a:r>
              <a:rPr lang="fa-IR" sz="2400" dirty="0">
                <a:solidFill>
                  <a:schemeClr val="bg1"/>
                </a:solidFill>
                <a:cs typeface="B Kamran" pitchFamily="2" charset="-78"/>
              </a:rPr>
              <a:t>منفرد (نفس گرا)</a:t>
            </a:r>
          </a:p>
          <a:p>
            <a:pPr marL="1714500" lvl="3" indent="-342900" algn="just" rtl="1">
              <a:buFont typeface="+mj-lt"/>
              <a:buAutoNum type="arabicPeriod"/>
            </a:pPr>
            <a:r>
              <a:rPr lang="fa-IR" sz="2400" dirty="0">
                <a:solidFill>
                  <a:schemeClr val="bg1"/>
                </a:solidFill>
                <a:cs typeface="B Kamran" pitchFamily="2" charset="-78"/>
              </a:rPr>
              <a:t>پست مدرن</a:t>
            </a:r>
          </a:p>
          <a:p>
            <a:pPr marL="1714500" lvl="3" indent="-342900" algn="just" rtl="1">
              <a:buFont typeface="+mj-lt"/>
              <a:buAutoNum type="arabicPeriod"/>
            </a:pPr>
            <a:r>
              <a:rPr lang="fa-IR" sz="2400" dirty="0">
                <a:solidFill>
                  <a:schemeClr val="bg1"/>
                </a:solidFill>
                <a:cs typeface="B Kamran" pitchFamily="2" charset="-78"/>
              </a:rPr>
              <a:t>به شدت مارک دار</a:t>
            </a:r>
          </a:p>
        </p:txBody>
      </p:sp>
      <p:pic>
        <p:nvPicPr>
          <p:cNvPr id="4"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525012"/>
            <a:ext cx="7315200" cy="3046988"/>
          </a:xfrm>
          <a:prstGeom prst="rect">
            <a:avLst/>
          </a:prstGeom>
          <a:noFill/>
        </p:spPr>
        <p:txBody>
          <a:bodyPr wrap="square" rtlCol="1">
            <a:spAutoFit/>
          </a:bodyPr>
          <a:lstStyle/>
          <a:p>
            <a:pPr algn="r" rtl="1"/>
            <a:r>
              <a:rPr lang="fa-IR" sz="2400" dirty="0">
                <a:solidFill>
                  <a:schemeClr val="bg1"/>
                </a:solidFill>
                <a:cs typeface="B Kamran" pitchFamily="2" charset="-78"/>
              </a:rPr>
              <a:t>مفهوم مکان ابداعی مسائلی را در طراحی شهری مطرح می کند، از جمله:</a:t>
            </a:r>
          </a:p>
          <a:p>
            <a:pPr algn="r" rtl="1"/>
            <a:endParaRPr lang="fa-IR" sz="2400" dirty="0">
              <a:solidFill>
                <a:schemeClr val="bg1"/>
              </a:solidFill>
              <a:cs typeface="B Kamran" pitchFamily="2" charset="-78"/>
            </a:endParaRPr>
          </a:p>
          <a:p>
            <a:pPr algn="r" rtl="1"/>
            <a:endParaRPr lang="fa-IR" sz="2400" dirty="0">
              <a:solidFill>
                <a:schemeClr val="bg1"/>
              </a:solidFill>
              <a:cs typeface="B Kamran" pitchFamily="2" charset="-78"/>
            </a:endParaRPr>
          </a:p>
          <a:p>
            <a:pPr marL="1714500" lvl="3" indent="-342900" algn="r" rtl="1">
              <a:buFont typeface="+mj-lt"/>
              <a:buAutoNum type="arabicPeriod"/>
            </a:pPr>
            <a:r>
              <a:rPr lang="fa-IR" sz="2400" dirty="0">
                <a:solidFill>
                  <a:schemeClr val="bg1"/>
                </a:solidFill>
                <a:cs typeface="B Kamran" pitchFamily="2" charset="-78"/>
              </a:rPr>
              <a:t>سطحی بودن                           </a:t>
            </a:r>
            <a:r>
              <a:rPr lang="en-US" dirty="0">
                <a:solidFill>
                  <a:schemeClr val="bg1"/>
                </a:solidFill>
                <a:latin typeface="Comic Sans MS" pitchFamily="66" charset="0"/>
                <a:cs typeface="B Kamran" pitchFamily="2" charset="-78"/>
              </a:rPr>
              <a:t>Superficiality</a:t>
            </a:r>
            <a:r>
              <a:rPr lang="fa-IR" sz="2400" dirty="0">
                <a:solidFill>
                  <a:schemeClr val="bg1"/>
                </a:solidFill>
                <a:cs typeface="B Kamran" pitchFamily="2" charset="-78"/>
              </a:rPr>
              <a:t>      </a:t>
            </a:r>
          </a:p>
          <a:p>
            <a:pPr marL="1714500" lvl="3" indent="-342900" algn="r" rtl="1">
              <a:buFont typeface="+mj-lt"/>
              <a:buAutoNum type="arabicPeriod"/>
            </a:pPr>
            <a:r>
              <a:rPr lang="fa-IR" sz="2400" dirty="0">
                <a:solidFill>
                  <a:schemeClr val="bg1"/>
                </a:solidFill>
                <a:cs typeface="B Kamran" pitchFamily="2" charset="-78"/>
              </a:rPr>
              <a:t>هدایت بیرونی</a:t>
            </a:r>
            <a:r>
              <a:rPr lang="en-US" dirty="0">
                <a:solidFill>
                  <a:schemeClr val="bg1"/>
                </a:solidFill>
                <a:latin typeface="Comic Sans MS" pitchFamily="66" charset="0"/>
                <a:cs typeface="B Kamran" pitchFamily="2" charset="-78"/>
              </a:rPr>
              <a:t>Other-Directness</a:t>
            </a:r>
            <a:r>
              <a:rPr lang="en-US" sz="2400" dirty="0">
                <a:solidFill>
                  <a:schemeClr val="bg1"/>
                </a:solidFill>
                <a:latin typeface="Comic Sans MS" pitchFamily="66" charset="0"/>
                <a:cs typeface="B Kamran" pitchFamily="2" charset="-78"/>
              </a:rPr>
              <a:t>               </a:t>
            </a:r>
          </a:p>
          <a:p>
            <a:pPr marL="1714500" lvl="3" indent="-342900" algn="r" rtl="1">
              <a:buFont typeface="+mj-lt"/>
              <a:buAutoNum type="arabicPeriod"/>
            </a:pPr>
            <a:r>
              <a:rPr lang="fa-IR" sz="2400" dirty="0">
                <a:solidFill>
                  <a:schemeClr val="bg1"/>
                </a:solidFill>
                <a:cs typeface="B Kamran" pitchFamily="2" charset="-78"/>
              </a:rPr>
              <a:t>فقدان اعتبار                </a:t>
            </a:r>
            <a:r>
              <a:rPr lang="en-US" dirty="0">
                <a:solidFill>
                  <a:schemeClr val="bg1"/>
                </a:solidFill>
                <a:latin typeface="Comic Sans MS" pitchFamily="66" charset="0"/>
                <a:cs typeface="B Kamran" pitchFamily="2" charset="-78"/>
              </a:rPr>
              <a:t>Lacking Authenticity</a:t>
            </a:r>
            <a:endParaRPr lang="fa-IR" dirty="0">
              <a:solidFill>
                <a:schemeClr val="bg1"/>
              </a:solidFill>
              <a:latin typeface="Comic Sans MS" pitchFamily="66" charset="0"/>
              <a:cs typeface="B Kamran" pitchFamily="2" charset="-78"/>
            </a:endParaRPr>
          </a:p>
          <a:p>
            <a:pPr marL="2171700" lvl="4" indent="-342900" algn="r" rtl="1">
              <a:buFont typeface="+mj-lt"/>
              <a:buAutoNum type="arabicPeriod"/>
            </a:pPr>
            <a:endParaRPr lang="fa-IR" sz="2400" dirty="0">
              <a:solidFill>
                <a:schemeClr val="bg1"/>
              </a:solidFill>
              <a:cs typeface="B Kamran" pitchFamily="2" charset="-78"/>
            </a:endParaRPr>
          </a:p>
          <a:p>
            <a:pPr marL="2171700" lvl="4" indent="-342900" algn="r" rtl="1"/>
            <a:endParaRPr lang="fa-IR" sz="2400" dirty="0">
              <a:solidFill>
                <a:schemeClr val="bg1"/>
              </a:solidFill>
              <a:cs typeface="B Kamran" pitchFamily="2" charset="-78"/>
            </a:endParaRPr>
          </a:p>
        </p:txBody>
      </p:sp>
      <p:pic>
        <p:nvPicPr>
          <p:cNvPr id="3"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152400"/>
            <a:ext cx="7315200" cy="2308324"/>
          </a:xfrm>
          <a:prstGeom prst="rect">
            <a:avLst/>
          </a:prstGeom>
          <a:noFill/>
        </p:spPr>
        <p:txBody>
          <a:bodyPr wrap="square" rtlCol="1">
            <a:spAutoFit/>
          </a:bodyPr>
          <a:lstStyle/>
          <a:p>
            <a:pPr marL="342900" indent="-342900" rtl="1"/>
            <a:r>
              <a:rPr lang="fa-IR" sz="2400" dirty="0">
                <a:solidFill>
                  <a:schemeClr val="bg1"/>
                </a:solidFill>
                <a:cs typeface="B Kamran Outline" pitchFamily="2" charset="-78"/>
              </a:rPr>
              <a:t>1- سطحی بودن</a:t>
            </a:r>
          </a:p>
          <a:p>
            <a:pPr marL="342900" indent="-342900" rtl="1"/>
            <a:endParaRPr lang="fa-IR" sz="2400" dirty="0">
              <a:solidFill>
                <a:schemeClr val="bg1"/>
              </a:solidFill>
              <a:cs typeface="B Kamran Outline" pitchFamily="2" charset="-78"/>
            </a:endParaRPr>
          </a:p>
          <a:p>
            <a:pPr marL="342900" indent="-342900" algn="just" rtl="1"/>
            <a:r>
              <a:rPr lang="fa-IR" sz="2400" dirty="0">
                <a:solidFill>
                  <a:schemeClr val="bg1"/>
                </a:solidFill>
                <a:cs typeface="B Kamran" pitchFamily="2" charset="-78"/>
              </a:rPr>
              <a:t>هاکستبل می گوید: "</a:t>
            </a:r>
            <a:r>
              <a:rPr lang="fa-IR" sz="2400" i="1" dirty="0">
                <a:solidFill>
                  <a:schemeClr val="bg1"/>
                </a:solidFill>
                <a:cs typeface="B Kamran" pitchFamily="2" charset="-78"/>
              </a:rPr>
              <a:t>تم های تقلیدی جای مکان ها را می گیرند... حتی در حالیکه مکان های واقعی با تمام بار هنری و خاطراتشان از بین می روند</a:t>
            </a:r>
            <a:r>
              <a:rPr lang="fa-IR" sz="2400" dirty="0">
                <a:solidFill>
                  <a:schemeClr val="bg1"/>
                </a:solidFill>
                <a:cs typeface="B Kamran" pitchFamily="2" charset="-78"/>
              </a:rPr>
              <a:t>.”</a:t>
            </a:r>
          </a:p>
          <a:p>
            <a:pPr marL="342900" indent="-342900" algn="just" rtl="1"/>
            <a:r>
              <a:rPr lang="fa-IR" sz="2400" dirty="0">
                <a:solidFill>
                  <a:schemeClr val="bg1"/>
                </a:solidFill>
                <a:cs typeface="B Kamran" pitchFamily="2" charset="-78"/>
              </a:rPr>
              <a:t>کرنگ می گوید " تفاوت تولید شده" به شکل نماهایی بر روی زیر سازی های استاندارد در می آید.</a:t>
            </a:r>
          </a:p>
        </p:txBody>
      </p:sp>
      <p:pic>
        <p:nvPicPr>
          <p:cNvPr id="1026" name="Picture 2" descr="C:\Ati's Univ Projz\6th Term\Tarahi Shahri Dr Abbas\Decorated Shed\venturi.jpg"/>
          <p:cNvPicPr>
            <a:picLocks noChangeAspect="1" noChangeArrowheads="1"/>
          </p:cNvPicPr>
          <p:nvPr/>
        </p:nvPicPr>
        <p:blipFill>
          <a:blip r:embed="rId3">
            <a:clrChange>
              <a:clrFrom>
                <a:srgbClr val="F7F7F7"/>
              </a:clrFrom>
              <a:clrTo>
                <a:srgbClr val="F7F7F7">
                  <a:alpha val="0"/>
                </a:srgbClr>
              </a:clrTo>
            </a:clrChange>
          </a:blip>
          <a:srcRect b="60361"/>
          <a:stretch>
            <a:fillRect/>
          </a:stretch>
        </p:blipFill>
        <p:spPr bwMode="auto">
          <a:xfrm>
            <a:off x="1549400" y="4799013"/>
            <a:ext cx="4102100" cy="2058987"/>
          </a:xfrm>
          <a:prstGeom prst="rect">
            <a:avLst/>
          </a:prstGeom>
          <a:noFill/>
        </p:spPr>
      </p:pic>
      <p:pic>
        <p:nvPicPr>
          <p:cNvPr id="1027" name="Picture 3" descr="C:\Ati's Univ Projz\6th Term\Tarahi Shahri Dr Abbas\Decorated Shed\venturi.jpg"/>
          <p:cNvPicPr>
            <a:picLocks noChangeAspect="1" noChangeArrowheads="1"/>
          </p:cNvPicPr>
          <p:nvPr/>
        </p:nvPicPr>
        <p:blipFill>
          <a:blip r:embed="rId3">
            <a:clrChange>
              <a:clrFrom>
                <a:srgbClr val="F7F7F7"/>
              </a:clrFrom>
              <a:clrTo>
                <a:srgbClr val="F7F7F7">
                  <a:alpha val="0"/>
                </a:srgbClr>
              </a:clrTo>
            </a:clrChange>
          </a:blip>
          <a:srcRect t="44285" b="16106"/>
          <a:stretch>
            <a:fillRect/>
          </a:stretch>
        </p:blipFill>
        <p:spPr bwMode="auto">
          <a:xfrm>
            <a:off x="5194300" y="4646613"/>
            <a:ext cx="4102100" cy="2057400"/>
          </a:xfrm>
          <a:prstGeom prst="rect">
            <a:avLst/>
          </a:prstGeom>
          <a:noFill/>
        </p:spPr>
      </p:pic>
      <p:pic>
        <p:nvPicPr>
          <p:cNvPr id="1028" name="Picture 4" descr="C:\Ati's Univ Projz\6th Term\Tarahi Shahri Dr Abbas\Decorated Shed\Slide36.jpg"/>
          <p:cNvPicPr>
            <a:picLocks noChangeAspect="1" noChangeArrowheads="1"/>
          </p:cNvPicPr>
          <p:nvPr/>
        </p:nvPicPr>
        <p:blipFill>
          <a:blip r:embed="rId4"/>
          <a:srcRect l="22645" t="41701" r="47324" b="21998"/>
          <a:stretch>
            <a:fillRect/>
          </a:stretch>
        </p:blipFill>
        <p:spPr bwMode="auto">
          <a:xfrm>
            <a:off x="1841500" y="2436813"/>
            <a:ext cx="2438400" cy="2209800"/>
          </a:xfrm>
          <a:prstGeom prst="rect">
            <a:avLst/>
          </a:prstGeom>
          <a:noFill/>
        </p:spPr>
      </p:pic>
      <p:pic>
        <p:nvPicPr>
          <p:cNvPr id="1029" name="Picture 5" descr="C:\Ati's Univ Projz\6th Term\Tarahi Shahri Dr Abbas\Decorated Shed\Slide37.jpg"/>
          <p:cNvPicPr>
            <a:picLocks noChangeAspect="1" noChangeArrowheads="1"/>
          </p:cNvPicPr>
          <p:nvPr/>
        </p:nvPicPr>
        <p:blipFill>
          <a:blip r:embed="rId5"/>
          <a:srcRect b="36127"/>
          <a:stretch>
            <a:fillRect/>
          </a:stretch>
        </p:blipFill>
        <p:spPr bwMode="auto">
          <a:xfrm>
            <a:off x="5499100" y="2513013"/>
            <a:ext cx="2952750" cy="2105025"/>
          </a:xfrm>
          <a:prstGeom prst="rect">
            <a:avLst/>
          </a:prstGeom>
          <a:noFill/>
        </p:spPr>
      </p:pic>
      <p:pic>
        <p:nvPicPr>
          <p:cNvPr id="8" name="Picture 3" descr="J:\picNazi\uyu.jpg"/>
          <p:cNvPicPr>
            <a:picLocks noChangeAspect="1" noChangeArrowheads="1"/>
          </p:cNvPicPr>
          <p:nvPr/>
        </p:nvPicPr>
        <p:blipFill>
          <a:blip r:embed="rId6">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304800"/>
            <a:ext cx="7162800" cy="2677656"/>
          </a:xfrm>
          <a:prstGeom prst="rect">
            <a:avLst/>
          </a:prstGeom>
          <a:noFill/>
        </p:spPr>
        <p:txBody>
          <a:bodyPr wrap="square" rtlCol="1">
            <a:spAutoFit/>
          </a:bodyPr>
          <a:lstStyle/>
          <a:p>
            <a:pPr marL="342900" indent="-342900" rtl="1"/>
            <a:r>
              <a:rPr lang="fa-IR" sz="2400" dirty="0">
                <a:solidFill>
                  <a:schemeClr val="bg1"/>
                </a:solidFill>
                <a:cs typeface="B Kamran Outline" pitchFamily="2" charset="-78"/>
              </a:rPr>
              <a:t>2- هدایت بیرونی</a:t>
            </a:r>
          </a:p>
          <a:p>
            <a:pPr marL="342900" indent="-342900" rtl="1"/>
            <a:endParaRPr lang="fa-IR" sz="2400" dirty="0">
              <a:solidFill>
                <a:schemeClr val="bg1"/>
              </a:solidFill>
              <a:cs typeface="B Kamran Outline" pitchFamily="2" charset="-78"/>
            </a:endParaRPr>
          </a:p>
          <a:p>
            <a:pPr marL="342900" indent="-342900" rtl="1"/>
            <a:endParaRPr lang="fa-IR" sz="2400" dirty="0">
              <a:solidFill>
                <a:schemeClr val="bg1"/>
              </a:solidFill>
              <a:cs typeface="B Kamran Outline" pitchFamily="2" charset="-78"/>
            </a:endParaRPr>
          </a:p>
          <a:p>
            <a:pPr marL="342900" indent="-342900" algn="just" rtl="1"/>
            <a:r>
              <a:rPr lang="fa-IR" sz="2400" dirty="0">
                <a:solidFill>
                  <a:schemeClr val="bg1"/>
                </a:solidFill>
                <a:cs typeface="B Kamran" pitchFamily="2" charset="-78"/>
              </a:rPr>
              <a:t>به این دلیل که نماد گرایی مکان های ابداعی معمولا از بیرون می آید و نه درون، رالف آنها را " از بیرون هدایت شده " می داند. اینجا " فضای اقتصادی" به "فضای زندگی" تجاوز می کند و معانی و دیگر وابسته های مکان " ابداعات بیرونی " اند و نه تجلی های داخلی فرهنگ.</a:t>
            </a:r>
          </a:p>
        </p:txBody>
      </p:sp>
      <p:pic>
        <p:nvPicPr>
          <p:cNvPr id="4"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304800"/>
            <a:ext cx="7162800" cy="2677656"/>
          </a:xfrm>
          <a:prstGeom prst="rect">
            <a:avLst/>
          </a:prstGeom>
          <a:noFill/>
        </p:spPr>
        <p:txBody>
          <a:bodyPr wrap="square" rtlCol="1">
            <a:spAutoFit/>
          </a:bodyPr>
          <a:lstStyle/>
          <a:p>
            <a:pPr marL="342900" indent="-342900" rtl="1"/>
            <a:r>
              <a:rPr lang="fa-IR" sz="2400" dirty="0">
                <a:solidFill>
                  <a:schemeClr val="bg1"/>
                </a:solidFill>
                <a:cs typeface="B Kamran Outline" pitchFamily="2" charset="-78"/>
              </a:rPr>
              <a:t>3- فقدان اعتبار</a:t>
            </a:r>
          </a:p>
          <a:p>
            <a:pPr marL="342900" indent="-342900" algn="just" rtl="1"/>
            <a:endParaRPr lang="fa-IR" sz="2400" dirty="0">
              <a:solidFill>
                <a:schemeClr val="bg1"/>
              </a:solidFill>
              <a:cs typeface="B Kamran Outline" pitchFamily="2" charset="-78"/>
            </a:endParaRPr>
          </a:p>
          <a:p>
            <a:pPr marL="342900" indent="-342900" algn="just" rtl="1"/>
            <a:endParaRPr lang="fa-IR" sz="2400" dirty="0">
              <a:solidFill>
                <a:schemeClr val="bg1"/>
              </a:solidFill>
              <a:cs typeface="B Kamran" pitchFamily="2" charset="-78"/>
            </a:endParaRPr>
          </a:p>
          <a:p>
            <a:pPr algn="just" rtl="1"/>
            <a:r>
              <a:rPr lang="fa-IR" sz="2400" dirty="0">
                <a:solidFill>
                  <a:schemeClr val="bg1"/>
                </a:solidFill>
                <a:cs typeface="B Kamran" pitchFamily="2" charset="-78"/>
              </a:rPr>
              <a:t>تعداد زیادی از منتقدین معتقدند توسعه معاصر شهری که صریحا از سابقه تاریخی کپی برداری و استفاده میکند، "غلط" و فاقد اعتبار است. . از نظر بویر تغییرات اخیر </a:t>
            </a:r>
            <a:r>
              <a:rPr lang="en-US" sz="1600" dirty="0">
                <a:solidFill>
                  <a:schemeClr val="bg1"/>
                </a:solidFill>
                <a:latin typeface="Comic Sans MS" pitchFamily="66" charset="0"/>
                <a:cs typeface="B Kamran" pitchFamily="2" charset="-78"/>
              </a:rPr>
              <a:t>Union square</a:t>
            </a:r>
            <a:r>
              <a:rPr lang="en-US" sz="2400" dirty="0">
                <a:solidFill>
                  <a:schemeClr val="bg1"/>
                </a:solidFill>
                <a:cs typeface="B Kamran" pitchFamily="2" charset="-78"/>
              </a:rPr>
              <a:t>، </a:t>
            </a:r>
            <a:r>
              <a:rPr lang="en-US" sz="1600" dirty="0">
                <a:solidFill>
                  <a:schemeClr val="bg1"/>
                </a:solidFill>
                <a:latin typeface="Comic Sans MS" pitchFamily="66" charset="0"/>
                <a:cs typeface="B Kamran" pitchFamily="2" charset="-78"/>
              </a:rPr>
              <a:t> Time square، Battery</a:t>
            </a:r>
            <a:r>
              <a:rPr lang="en-US" sz="2400" dirty="0">
                <a:solidFill>
                  <a:schemeClr val="bg1"/>
                </a:solidFill>
                <a:cs typeface="B Kamran" pitchFamily="2" charset="-78"/>
              </a:rPr>
              <a:t> </a:t>
            </a:r>
            <a:r>
              <a:rPr lang="en-US" sz="1600" dirty="0">
                <a:solidFill>
                  <a:schemeClr val="bg1"/>
                </a:solidFill>
                <a:latin typeface="Comic Sans MS" pitchFamily="66" charset="0"/>
                <a:cs typeface="B Kamran" pitchFamily="2" charset="-78"/>
              </a:rPr>
              <a:t>park city</a:t>
            </a:r>
            <a:r>
              <a:rPr lang="en-US" sz="2400" dirty="0">
                <a:solidFill>
                  <a:schemeClr val="bg1"/>
                </a:solidFill>
                <a:cs typeface="B Kamran" pitchFamily="2" charset="-78"/>
              </a:rPr>
              <a:t> </a:t>
            </a:r>
            <a:r>
              <a:rPr lang="fa-IR" sz="2400" dirty="0">
                <a:solidFill>
                  <a:schemeClr val="bg1"/>
                </a:solidFill>
                <a:cs typeface="B Kamran" pitchFamily="2" charset="-78"/>
              </a:rPr>
              <a:t>در نیویورک شامل تکرار و بازیافت نمادها و شکل های تاریخی از قبل شناخته شده تا مرز کلیشه شدن است.</a:t>
            </a:r>
          </a:p>
        </p:txBody>
      </p:sp>
      <p:pic>
        <p:nvPicPr>
          <p:cNvPr id="4098" name="Picture 2" descr="C:\Users\Ati\Pictures\Battery Park\800px-The_Esplanade_in_Battery_Park_November_2003_New_York_City.jpg"/>
          <p:cNvPicPr>
            <a:picLocks noChangeAspect="1" noChangeArrowheads="1"/>
          </p:cNvPicPr>
          <p:nvPr/>
        </p:nvPicPr>
        <p:blipFill>
          <a:blip r:embed="rId3"/>
          <a:srcRect/>
          <a:stretch>
            <a:fillRect/>
          </a:stretch>
        </p:blipFill>
        <p:spPr bwMode="auto">
          <a:xfrm>
            <a:off x="1447800" y="3276600"/>
            <a:ext cx="3581400" cy="2686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Users\Ati\Pictures\Union Square\777px-Union_Square_New_York_by_David_Shankbone.jpg"/>
          <p:cNvPicPr>
            <a:picLocks noChangeAspect="1" noChangeArrowheads="1"/>
          </p:cNvPicPr>
          <p:nvPr/>
        </p:nvPicPr>
        <p:blipFill>
          <a:blip r:embed="rId4"/>
          <a:srcRect/>
          <a:stretch>
            <a:fillRect/>
          </a:stretch>
        </p:blipFill>
        <p:spPr bwMode="auto">
          <a:xfrm>
            <a:off x="5334000" y="3276600"/>
            <a:ext cx="3429000" cy="26445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Ati's Univ Projz\6th Term\Tarahi Shahri Dr Abbas\Main ST Disneyland\photosmagiques_mainstreet_night_1280.jpg"/>
          <p:cNvPicPr>
            <a:picLocks noChangeAspect="1" noChangeArrowheads="1"/>
          </p:cNvPicPr>
          <p:nvPr/>
        </p:nvPicPr>
        <p:blipFill>
          <a:blip r:embed="rId3" cstate="print"/>
          <a:srcRect t="13427" b="3240"/>
          <a:stretch>
            <a:fillRect/>
          </a:stretch>
        </p:blipFill>
        <p:spPr bwMode="auto">
          <a:xfrm>
            <a:off x="4953000" y="2165132"/>
            <a:ext cx="3886200"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49" name="Rectangle 1"/>
          <p:cNvSpPr>
            <a:spLocks noChangeArrowheads="1"/>
          </p:cNvSpPr>
          <p:nvPr/>
        </p:nvSpPr>
        <p:spPr bwMode="auto">
          <a:xfrm>
            <a:off x="1371600" y="228600"/>
            <a:ext cx="73914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a:ln>
                  <a:noFill/>
                </a:ln>
                <a:solidFill>
                  <a:schemeClr val="bg1"/>
                </a:solidFill>
                <a:effectLst/>
                <a:latin typeface="Calibri" pitchFamily="34" charset="0"/>
                <a:ea typeface="Times New Roman" pitchFamily="18" charset="0"/>
                <a:cs typeface="B Kamran" pitchFamily="2" charset="-78"/>
              </a:rPr>
              <a:t>بادریلارد در رابطه با ” واقعی“ و ” شبیه سازی“، سه رده را مطرح می کند:</a:t>
            </a:r>
            <a:endParaRPr kumimoji="0" lang="en-US" sz="2400" b="0" i="0" u="none" strike="noStrike" cap="none" normalizeH="0" baseline="0" dirty="0">
              <a:ln>
                <a:noFill/>
              </a:ln>
              <a:solidFill>
                <a:schemeClr val="bg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400" b="0" i="0" u="none" strike="noStrike" cap="none" normalizeH="0" baseline="0" dirty="0">
                <a:ln>
                  <a:noFill/>
                </a:ln>
                <a:solidFill>
                  <a:schemeClr val="bg1"/>
                </a:solidFill>
                <a:effectLst/>
                <a:latin typeface="Calibri" pitchFamily="34" charset="0"/>
                <a:ea typeface="Times New Roman" pitchFamily="18" charset="0"/>
                <a:cs typeface="B Kamran" pitchFamily="2" charset="-78"/>
              </a:rPr>
              <a:t>رده اول، شبیه سازی ها کپی های آشکار واقعیت اند.</a:t>
            </a:r>
            <a:endParaRPr kumimoji="0" lang="en-US" sz="2400" b="0" i="0" u="none" strike="noStrike" cap="none" normalizeH="0" baseline="0" dirty="0">
              <a:ln>
                <a:noFill/>
              </a:ln>
              <a:solidFill>
                <a:schemeClr val="bg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400" b="0" i="0" u="none" strike="noStrike" cap="none" normalizeH="0" baseline="0" dirty="0">
                <a:ln>
                  <a:noFill/>
                </a:ln>
                <a:solidFill>
                  <a:schemeClr val="bg1"/>
                </a:solidFill>
                <a:effectLst/>
                <a:latin typeface="Calibri" pitchFamily="34" charset="0"/>
                <a:ea typeface="Times New Roman" pitchFamily="18" charset="0"/>
                <a:cs typeface="B Kamran" pitchFamily="2" charset="-78"/>
              </a:rPr>
              <a:t>رده دوم شبیه سازی هایی هستند که مرز واقعیت و نمایش را محو می کنند.</a:t>
            </a:r>
            <a:endParaRPr kumimoji="0" lang="en-US" sz="2400" b="0" i="0" u="none" strike="noStrike" cap="none" normalizeH="0" baseline="0" dirty="0">
              <a:ln>
                <a:noFill/>
              </a:ln>
              <a:solidFill>
                <a:schemeClr val="bg1"/>
              </a:solidFill>
              <a:effectLst/>
              <a:latin typeface="Arial" pitchFamily="34" charset="0"/>
              <a:cs typeface="B Kamra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400" b="0" i="0" u="none" strike="noStrike" cap="none" normalizeH="0" baseline="0" dirty="0">
                <a:ln>
                  <a:noFill/>
                </a:ln>
                <a:solidFill>
                  <a:schemeClr val="bg1"/>
                </a:solidFill>
                <a:effectLst/>
                <a:latin typeface="Calibri" pitchFamily="34" charset="0"/>
                <a:ea typeface="Times New Roman" pitchFamily="18" charset="0"/>
                <a:cs typeface="B Kamran" pitchFamily="2" charset="-78"/>
              </a:rPr>
              <a:t>شبیه سازی رده سوم، تقلید از چیزهایی است که هیچ وقت واقعا وجود نداشته اند.</a:t>
            </a:r>
            <a:endParaRPr kumimoji="0" lang="fa-IR" sz="2400" b="0" i="0" u="none" strike="noStrike" cap="none" normalizeH="0" baseline="0" dirty="0">
              <a:ln>
                <a:noFill/>
              </a:ln>
              <a:solidFill>
                <a:schemeClr val="bg1"/>
              </a:solidFill>
              <a:effectLst/>
              <a:latin typeface="Arial" pitchFamily="34" charset="0"/>
              <a:cs typeface="B Kamran" pitchFamily="2" charset="-78"/>
            </a:endParaRPr>
          </a:p>
        </p:txBody>
      </p:sp>
      <p:sp>
        <p:nvSpPr>
          <p:cNvPr id="2050" name="Rectangle 2"/>
          <p:cNvSpPr>
            <a:spLocks noChangeArrowheads="1"/>
          </p:cNvSpPr>
          <p:nvPr/>
        </p:nvSpPr>
        <p:spPr bwMode="auto">
          <a:xfrm>
            <a:off x="1447800" y="5477470"/>
            <a:ext cx="74676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lang="fa-IR" sz="2400" dirty="0">
                <a:solidFill>
                  <a:schemeClr val="bg1"/>
                </a:solidFill>
                <a:latin typeface="Calibri" pitchFamily="34" charset="0"/>
                <a:ea typeface="Times New Roman" pitchFamily="18" charset="0"/>
                <a:cs typeface="B Kamran" pitchFamily="2" charset="-78"/>
              </a:rPr>
              <a:t>در حالیکه " خیایان اصلی آمریکا" ی دیزنی لند (</a:t>
            </a:r>
            <a:r>
              <a:rPr lang="en-US" sz="1600" dirty="0">
                <a:solidFill>
                  <a:schemeClr val="bg1"/>
                </a:solidFill>
                <a:latin typeface="Comic Sans MS" pitchFamily="66" charset="0"/>
                <a:ea typeface="Times New Roman" pitchFamily="18" charset="0"/>
                <a:cs typeface="B Kamran" pitchFamily="2" charset="-78"/>
              </a:rPr>
              <a:t>Main Street USA</a:t>
            </a:r>
            <a:r>
              <a:rPr lang="fa-IR" sz="2400" dirty="0">
                <a:solidFill>
                  <a:schemeClr val="bg1"/>
                </a:solidFill>
                <a:latin typeface="Calibri" pitchFamily="34" charset="0"/>
                <a:ea typeface="Times New Roman" pitchFamily="18" charset="0"/>
                <a:cs typeface="B Kamran" pitchFamily="2" charset="-78"/>
              </a:rPr>
              <a:t>) باید تداعی گر یک خیابان اصلی در هر جای آمریکا باشد، این خیابان در حقیقت از هیچ جا نیامده: " این خیابان تنها تصویر ذهنی مردم از اینکه آمریکا چگونه بوده است را نشان می دهد.” (کرنگ، 1998،ص 126)</a:t>
            </a:r>
          </a:p>
        </p:txBody>
      </p:sp>
      <p:pic>
        <p:nvPicPr>
          <p:cNvPr id="2" name="Picture 2" descr="C:\Ati's Univ Projz\6th Term\Tarahi Shahri Dr Abbas\Main ST Disneyland\disney691v3.jpg"/>
          <p:cNvPicPr>
            <a:picLocks noChangeAspect="1" noChangeArrowheads="1"/>
          </p:cNvPicPr>
          <p:nvPr/>
        </p:nvPicPr>
        <p:blipFill>
          <a:blip r:embed="rId4"/>
          <a:srcRect/>
          <a:stretch>
            <a:fillRect/>
          </a:stretch>
        </p:blipFill>
        <p:spPr bwMode="auto">
          <a:xfrm>
            <a:off x="1362076" y="2133600"/>
            <a:ext cx="3514725" cy="26360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5276671"/>
            <a:ext cx="7162800" cy="1569660"/>
          </a:xfrm>
          <a:prstGeom prst="rect">
            <a:avLst/>
          </a:prstGeom>
          <a:noFill/>
        </p:spPr>
        <p:txBody>
          <a:bodyPr wrap="square" rtlCol="1">
            <a:spAutoFit/>
          </a:bodyPr>
          <a:lstStyle/>
          <a:p>
            <a:pPr algn="just" rtl="1"/>
            <a:r>
              <a:rPr lang="fa-IR" sz="2400" dirty="0">
                <a:solidFill>
                  <a:schemeClr val="bg1"/>
                </a:solidFill>
                <a:latin typeface="Calibri" pitchFamily="34" charset="0"/>
                <a:ea typeface="Times New Roman" pitchFamily="18" charset="0"/>
                <a:cs typeface="B Kamran" pitchFamily="2" charset="-78"/>
              </a:rPr>
              <a:t>این احتمال که مردم خیابان اصلی دیزنی را با یک خیابان اصلی واقعی اشتباه بگیرند نگران کننده است ولی خطر اصلی آن است خطر اصلی این است که مردم یک خیابان اصلی واقعی و یا در واقع یک مکان واقعی ندارند که خیابان دیزنی را با آن مقایسه کنند</a:t>
            </a:r>
            <a:r>
              <a:rPr lang="fa-IR" sz="2400" dirty="0">
                <a:solidFill>
                  <a:schemeClr val="bg1"/>
                </a:solidFill>
                <a:cs typeface="B Kamran" pitchFamily="2" charset="-78"/>
              </a:rPr>
              <a:t>.</a:t>
            </a:r>
            <a:endParaRPr lang="en-US" sz="2400" dirty="0">
              <a:solidFill>
                <a:schemeClr val="bg1"/>
              </a:solidFill>
              <a:cs typeface="B Kamran" pitchFamily="2" charset="-78"/>
            </a:endParaRPr>
          </a:p>
          <a:p>
            <a:pPr algn="just" rtl="1"/>
            <a:endParaRPr lang="fa-IR" sz="2400" dirty="0">
              <a:solidFill>
                <a:schemeClr val="bg1"/>
              </a:solidFill>
              <a:cs typeface="B Kamran" pitchFamily="2" charset="-78"/>
            </a:endParaRPr>
          </a:p>
        </p:txBody>
      </p:sp>
      <p:pic>
        <p:nvPicPr>
          <p:cNvPr id="3074" name="Picture 2" descr="C:\Ati's Univ Projz\6th Term\Tarahi Shahri Dr Abbas\Mirage\pop_volcano_1_.jpg"/>
          <p:cNvPicPr>
            <a:picLocks noChangeAspect="1" noChangeArrowheads="1"/>
          </p:cNvPicPr>
          <p:nvPr/>
        </p:nvPicPr>
        <p:blipFill>
          <a:blip r:embed="rId3"/>
          <a:srcRect r="12500"/>
          <a:stretch>
            <a:fillRect/>
          </a:stretch>
        </p:blipFill>
        <p:spPr bwMode="auto">
          <a:xfrm>
            <a:off x="1447800" y="1333500"/>
            <a:ext cx="3787140" cy="2705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descr="C:\Ati's Univ Projz\6th Term\Tarahi Shahri Dr Abbas\Pennsylvania station\nycity_old_mainwaiting.jpg"/>
          <p:cNvPicPr>
            <a:picLocks noChangeAspect="1" noChangeArrowheads="1"/>
          </p:cNvPicPr>
          <p:nvPr/>
        </p:nvPicPr>
        <p:blipFill>
          <a:blip r:embed="rId4"/>
          <a:srcRect t="390" r="534"/>
          <a:stretch>
            <a:fillRect/>
          </a:stretch>
        </p:blipFill>
        <p:spPr bwMode="auto">
          <a:xfrm>
            <a:off x="5459951" y="247078"/>
            <a:ext cx="3437003" cy="47059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3" descr="J:\picNazi\uyu.jpg"/>
          <p:cNvPicPr>
            <a:picLocks noChangeAspect="1" noChangeArrowheads="1"/>
          </p:cNvPicPr>
          <p:nvPr/>
        </p:nvPicPr>
        <p:blipFill>
          <a:blip r:embed="rId5">
            <a:grayscl/>
          </a:blip>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1295400"/>
            <a:ext cx="7315200" cy="2677656"/>
          </a:xfrm>
          <a:prstGeom prst="rect">
            <a:avLst/>
          </a:prstGeom>
          <a:noFill/>
        </p:spPr>
        <p:txBody>
          <a:bodyPr wrap="square" rtlCol="0">
            <a:spAutoFit/>
          </a:bodyPr>
          <a:lstStyle/>
          <a:p>
            <a:pPr algn="r" rtl="1">
              <a:buFont typeface="Wingdings" pitchFamily="2" charset="2"/>
              <a:buChar char="ü"/>
            </a:pPr>
            <a:r>
              <a:rPr lang="fa-IR" sz="2400" dirty="0">
                <a:solidFill>
                  <a:schemeClr val="bg1"/>
                </a:solidFill>
                <a:cs typeface="B Kamran" pitchFamily="2" charset="-78"/>
              </a:rPr>
              <a:t> تصاویر نتایج فرآیندی است که هر فرد تجربه و ارزش گزاری می کند.</a:t>
            </a:r>
          </a:p>
          <a:p>
            <a:pPr algn="r" rtl="1">
              <a:buFont typeface="Wingdings" pitchFamily="2" charset="2"/>
              <a:buChar char="ü"/>
            </a:pPr>
            <a:r>
              <a:rPr lang="fa-IR" sz="2400" dirty="0">
                <a:solidFill>
                  <a:schemeClr val="bg1"/>
                </a:solidFill>
                <a:cs typeface="B Kamran" pitchFamily="2" charset="-78"/>
              </a:rPr>
              <a:t>بین آنچه که محیط در واقعیت هست و تصویر آن یعنی ترکیبی از این شناخت و درک فردی شخص از محیط تفاوت وجود دارد.</a:t>
            </a:r>
          </a:p>
          <a:p>
            <a:pPr algn="r" rtl="1">
              <a:buFont typeface="Wingdings" pitchFamily="2" charset="2"/>
              <a:buChar char="ü"/>
            </a:pPr>
            <a:r>
              <a:rPr lang="fa-IR" sz="2400" dirty="0">
                <a:solidFill>
                  <a:schemeClr val="bg1"/>
                </a:solidFill>
                <a:cs typeface="B Kamran" pitchFamily="2" charset="-78"/>
              </a:rPr>
              <a:t>تصاویر محیط بیان ارادی از آنچه که هست یا آنچه که تصور می شود هست ، می باشد.</a:t>
            </a:r>
          </a:p>
          <a:p>
            <a:pPr algn="r" rtl="1">
              <a:buFont typeface="Wingdings" pitchFamily="2" charset="2"/>
              <a:buChar char="ü"/>
            </a:pPr>
            <a:r>
              <a:rPr lang="fa-IR" sz="2400" dirty="0">
                <a:solidFill>
                  <a:schemeClr val="bg1"/>
                </a:solidFill>
                <a:cs typeface="B Kamran" pitchFamily="2" charset="-78"/>
              </a:rPr>
              <a:t>در حالیکه ادراک ممکن است برای همه یکسان باشد چگونگی جداسازی، واکنش، سازماندهی و ارزش گذاری احساسات برای هر فرد متفاوت است. در عین حال جنبه های خاصی از آن توسط گروه بزرگی از مردم مشترک است.</a:t>
            </a:r>
            <a:endParaRPr lang="en-US" sz="2400" dirty="0">
              <a:solidFill>
                <a:schemeClr val="bg1"/>
              </a:solidFill>
              <a:cs typeface="B Kamran" pitchFamily="2" charset="-78"/>
            </a:endParaRPr>
          </a:p>
        </p:txBody>
      </p:sp>
      <p:sp>
        <p:nvSpPr>
          <p:cNvPr id="5" name="TextBox 4"/>
          <p:cNvSpPr txBox="1"/>
          <p:nvPr/>
        </p:nvSpPr>
        <p:spPr>
          <a:xfrm>
            <a:off x="304800" y="46738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تصویر محیط</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grpSp>
        <p:nvGrpSpPr>
          <p:cNvPr id="6" name="Group 5"/>
          <p:cNvGrpSpPr/>
          <p:nvPr/>
        </p:nvGrpSpPr>
        <p:grpSpPr>
          <a:xfrm>
            <a:off x="1600200" y="4114800"/>
            <a:ext cx="7072330" cy="2390491"/>
            <a:chOff x="1143008" y="4071942"/>
            <a:chExt cx="7072330" cy="2390491"/>
          </a:xfrm>
        </p:grpSpPr>
        <p:sp>
          <p:nvSpPr>
            <p:cNvPr id="8" name="Left-Right Arrow 7"/>
            <p:cNvSpPr/>
            <p:nvPr/>
          </p:nvSpPr>
          <p:spPr>
            <a:xfrm>
              <a:off x="3143240" y="4071942"/>
              <a:ext cx="3143272" cy="128588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triped Right Arrow 8"/>
            <p:cNvSpPr/>
            <p:nvPr/>
          </p:nvSpPr>
          <p:spPr>
            <a:xfrm rot="5400000">
              <a:off x="4393405" y="4750604"/>
              <a:ext cx="714380" cy="1643073"/>
            </a:xfrm>
            <a:prstGeom prst="striped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p:cNvSpPr txBox="1"/>
            <p:nvPr/>
          </p:nvSpPr>
          <p:spPr>
            <a:xfrm>
              <a:off x="6429388" y="4500570"/>
              <a:ext cx="1785950" cy="461665"/>
            </a:xfrm>
            <a:prstGeom prst="rect">
              <a:avLst/>
            </a:prstGeom>
            <a:noFill/>
          </p:spPr>
          <p:txBody>
            <a:bodyPr wrap="square" rtlCol="0">
              <a:spAutoFit/>
            </a:bodyPr>
            <a:lstStyle/>
            <a:p>
              <a:r>
                <a:rPr lang="fa-IR" sz="2400" b="1" dirty="0">
                  <a:solidFill>
                    <a:schemeClr val="bg1"/>
                  </a:solidFill>
                  <a:cs typeface="B Kamran" pitchFamily="2" charset="-78"/>
                </a:rPr>
                <a:t>محیط</a:t>
              </a:r>
              <a:endParaRPr lang="en-US" sz="2400" b="1" dirty="0">
                <a:solidFill>
                  <a:schemeClr val="bg1"/>
                </a:solidFill>
                <a:cs typeface="B Kamran" pitchFamily="2" charset="-78"/>
              </a:endParaRPr>
            </a:p>
          </p:txBody>
        </p:sp>
        <p:sp>
          <p:nvSpPr>
            <p:cNvPr id="11" name="TextBox 10"/>
            <p:cNvSpPr txBox="1"/>
            <p:nvPr/>
          </p:nvSpPr>
          <p:spPr>
            <a:xfrm>
              <a:off x="1143008" y="4500570"/>
              <a:ext cx="2357422" cy="461665"/>
            </a:xfrm>
            <a:prstGeom prst="rect">
              <a:avLst/>
            </a:prstGeom>
            <a:noFill/>
          </p:spPr>
          <p:txBody>
            <a:bodyPr wrap="square" rtlCol="0">
              <a:spAutoFit/>
            </a:bodyPr>
            <a:lstStyle/>
            <a:p>
              <a:r>
                <a:rPr lang="fa-IR" sz="2400" b="1" dirty="0">
                  <a:solidFill>
                    <a:schemeClr val="bg1"/>
                  </a:solidFill>
                  <a:cs typeface="B Kamran" pitchFamily="2" charset="-78"/>
                </a:rPr>
                <a:t>استفاده کنندگان فضا</a:t>
              </a:r>
              <a:endParaRPr lang="en-US" sz="2400" b="1" dirty="0">
                <a:solidFill>
                  <a:schemeClr val="bg1"/>
                </a:solidFill>
                <a:cs typeface="B Kamran" pitchFamily="2" charset="-78"/>
              </a:endParaRPr>
            </a:p>
          </p:txBody>
        </p:sp>
        <p:sp>
          <p:nvSpPr>
            <p:cNvPr id="12" name="TextBox 11"/>
            <p:cNvSpPr txBox="1"/>
            <p:nvPr/>
          </p:nvSpPr>
          <p:spPr>
            <a:xfrm>
              <a:off x="4286248" y="6000768"/>
              <a:ext cx="1785950" cy="461665"/>
            </a:xfrm>
            <a:prstGeom prst="rect">
              <a:avLst/>
            </a:prstGeom>
            <a:noFill/>
          </p:spPr>
          <p:txBody>
            <a:bodyPr wrap="square" rtlCol="0">
              <a:spAutoFit/>
            </a:bodyPr>
            <a:lstStyle/>
            <a:p>
              <a:r>
                <a:rPr lang="fa-IR" sz="2400" b="1" dirty="0">
                  <a:solidFill>
                    <a:schemeClr val="bg1"/>
                  </a:solidFill>
                  <a:cs typeface="B Kamran" pitchFamily="2" charset="-78"/>
                </a:rPr>
                <a:t>سیمای محیط</a:t>
              </a:r>
              <a:endParaRPr lang="en-US" sz="2400" b="1" dirty="0">
                <a:solidFill>
                  <a:schemeClr val="bg1"/>
                </a:solidFill>
                <a:cs typeface="B Kamran" pitchFamily="2" charset="-78"/>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304800"/>
            <a:ext cx="7315200" cy="4154984"/>
          </a:xfrm>
          <a:prstGeom prst="rect">
            <a:avLst/>
          </a:prstGeom>
          <a:noFill/>
        </p:spPr>
        <p:txBody>
          <a:bodyPr wrap="square" rtlCol="1">
            <a:spAutoFit/>
          </a:bodyPr>
          <a:lstStyle/>
          <a:p>
            <a:pPr marL="342900" indent="-342900" algn="just" rtl="1"/>
            <a:r>
              <a:rPr lang="fa-IR" sz="2400" dirty="0">
                <a:solidFill>
                  <a:schemeClr val="bg1"/>
                </a:solidFill>
                <a:latin typeface="Calibri" pitchFamily="34" charset="0"/>
                <a:ea typeface="Times New Roman" pitchFamily="18" charset="0"/>
                <a:cs typeface="B Kamran" pitchFamily="2" charset="-78"/>
              </a:rPr>
              <a:t>انتقاد از مکان های ابداعی این سوال را به وجود می آورد: </a:t>
            </a:r>
          </a:p>
          <a:p>
            <a:pPr marL="342900" indent="-342900" algn="just" rtl="1"/>
            <a:r>
              <a:rPr lang="fa-IR" sz="2400" dirty="0">
                <a:solidFill>
                  <a:schemeClr val="bg1"/>
                </a:solidFill>
                <a:latin typeface="Calibri" pitchFamily="34" charset="0"/>
                <a:ea typeface="Times New Roman" pitchFamily="18" charset="0"/>
                <a:cs typeface="B Kamran Outline" pitchFamily="2" charset="-78"/>
              </a:rPr>
              <a:t>چرا طراحی شهری نباید مکان هایی را به وجود آورد که مردم دوست دارند و از آن لذت می برند؟ </a:t>
            </a:r>
          </a:p>
          <a:p>
            <a:pPr marL="342900" indent="-342900" algn="just" rtl="1"/>
            <a:endParaRPr lang="fa-IR" sz="2400" dirty="0">
              <a:solidFill>
                <a:schemeClr val="bg1"/>
              </a:solidFill>
              <a:latin typeface="Calibri" pitchFamily="34" charset="0"/>
              <a:ea typeface="Times New Roman" pitchFamily="18" charset="0"/>
              <a:cs typeface="B Kamran" pitchFamily="2" charset="-78"/>
            </a:endParaRPr>
          </a:p>
          <a:p>
            <a:pPr marL="342900" indent="-342900" algn="just" rtl="1"/>
            <a:r>
              <a:rPr lang="fa-IR" sz="2400" dirty="0">
                <a:solidFill>
                  <a:schemeClr val="bg1"/>
                </a:solidFill>
                <a:latin typeface="Calibri" pitchFamily="34" charset="0"/>
                <a:ea typeface="Times New Roman" pitchFamily="18" charset="0"/>
                <a:cs typeface="B Kamran" pitchFamily="2" charset="-78"/>
              </a:rPr>
              <a:t>فینستن می گوید در حالیکه یک مقاله انتقادی باید نشان دهد که محیط های فرضا مصنوعی چگونه درپاسخگویی به نیاز های انسان شکست می خورند، منتقدان به این کار بی میلند زیرا در این صورت باید کاملا مشخص کنند که چه فعالیت هایی رضایت واقعی را به دنبال دارند و نه رضایت ساختگی(مصنوعی).مشابها الین اظهار می کند با وجود اینکه محیط های تم دار به خاطر مصنوعی وطراحی شده بودن مورد انتقاد قرار می گیرند، اینها ممکن است کیفیاتی باشند که مردم دوست دارند.</a:t>
            </a:r>
          </a:p>
          <a:p>
            <a:pPr marL="342900" indent="-342900" algn="just" rtl="1"/>
            <a:endParaRPr lang="fa-IR" sz="2400" dirty="0">
              <a:solidFill>
                <a:schemeClr val="bg1"/>
              </a:solidFill>
              <a:latin typeface="Calibri" pitchFamily="34" charset="0"/>
              <a:ea typeface="Times New Roman" pitchFamily="18" charset="0"/>
              <a:cs typeface="B Kamran" pitchFamily="2" charset="-78"/>
            </a:endParaRPr>
          </a:p>
        </p:txBody>
      </p:sp>
      <p:pic>
        <p:nvPicPr>
          <p:cNvPr id="4"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0" y="1906012"/>
            <a:ext cx="6858000" cy="2677656"/>
          </a:xfrm>
          <a:prstGeom prst="rect">
            <a:avLst/>
          </a:prstGeom>
          <a:noFill/>
        </p:spPr>
        <p:txBody>
          <a:bodyPr wrap="square" rtlCol="0">
            <a:spAutoFit/>
          </a:bodyPr>
          <a:lstStyle/>
          <a:p>
            <a:pPr algn="r">
              <a:buNone/>
            </a:pPr>
            <a:r>
              <a:rPr lang="fa-IR" sz="2400" dirty="0">
                <a:solidFill>
                  <a:schemeClr val="bg1"/>
                </a:solidFill>
                <a:cs typeface="B Kamran" pitchFamily="2" charset="-78"/>
              </a:rPr>
              <a:t>از دیدگاه                               تصویر ذهنی از محیط می تواند به صورت های زیر باشد:</a:t>
            </a:r>
          </a:p>
          <a:p>
            <a:pPr algn="r">
              <a:buNone/>
            </a:pPr>
            <a:endParaRPr lang="en-US" sz="2400" b="1" dirty="0">
              <a:solidFill>
                <a:schemeClr val="bg1"/>
              </a:solidFill>
              <a:cs typeface="B Kamran" pitchFamily="2" charset="-78"/>
            </a:endParaRPr>
          </a:p>
          <a:p>
            <a:pPr algn="r">
              <a:buNone/>
            </a:pPr>
            <a:r>
              <a:rPr lang="fa-IR" sz="2400" b="1" dirty="0">
                <a:solidFill>
                  <a:schemeClr val="bg1"/>
                </a:solidFill>
                <a:cs typeface="B Kamran" pitchFamily="2" charset="-78"/>
              </a:rPr>
              <a:t>- جزئی               : </a:t>
            </a:r>
            <a:r>
              <a:rPr lang="fa-IR" sz="2400" dirty="0">
                <a:solidFill>
                  <a:schemeClr val="bg1"/>
                </a:solidFill>
                <a:cs typeface="B Kamran" pitchFamily="2" charset="-78"/>
              </a:rPr>
              <a:t>تمام شهر را در بر نمی گیرد</a:t>
            </a:r>
          </a:p>
          <a:p>
            <a:pPr algn="r">
              <a:buNone/>
            </a:pPr>
            <a:r>
              <a:rPr lang="fa-IR" sz="2400" b="1" dirty="0">
                <a:solidFill>
                  <a:schemeClr val="bg1"/>
                </a:solidFill>
                <a:cs typeface="B Kamran" pitchFamily="2" charset="-78"/>
              </a:rPr>
              <a:t>- خلاصه شده                    : </a:t>
            </a:r>
            <a:r>
              <a:rPr lang="fa-IR" sz="2400" dirty="0">
                <a:solidFill>
                  <a:schemeClr val="bg1"/>
                </a:solidFill>
                <a:cs typeface="B Kamran" pitchFamily="2" charset="-78"/>
              </a:rPr>
              <a:t>اطلاعات زیادی را حذف می کند</a:t>
            </a:r>
          </a:p>
          <a:p>
            <a:pPr algn="r">
              <a:buNone/>
            </a:pPr>
            <a:r>
              <a:rPr lang="fa-IR" sz="2400" b="1" dirty="0">
                <a:solidFill>
                  <a:schemeClr val="bg1"/>
                </a:solidFill>
                <a:cs typeface="B Kamran" pitchFamily="2" charset="-78"/>
              </a:rPr>
              <a:t>- وابسته به طرز تفکر                       : </a:t>
            </a:r>
            <a:r>
              <a:rPr lang="fa-IR" sz="2400" dirty="0">
                <a:solidFill>
                  <a:schemeClr val="bg1"/>
                </a:solidFill>
                <a:cs typeface="B Kamran" pitchFamily="2" charset="-78"/>
              </a:rPr>
              <a:t>تصویر شهر از دیدگاه هر فرد یکتا می باشد</a:t>
            </a:r>
          </a:p>
          <a:p>
            <a:pPr algn="r">
              <a:buNone/>
            </a:pPr>
            <a:r>
              <a:rPr lang="fa-IR" sz="2400" b="1" dirty="0">
                <a:solidFill>
                  <a:schemeClr val="bg1"/>
                </a:solidFill>
                <a:cs typeface="B Kamran" pitchFamily="2" charset="-78"/>
              </a:rPr>
              <a:t>- آشفته یا نا منظم                  : </a:t>
            </a:r>
            <a:r>
              <a:rPr lang="fa-IR" sz="2400" dirty="0">
                <a:solidFill>
                  <a:schemeClr val="bg1"/>
                </a:solidFill>
                <a:cs typeface="B Kamran" pitchFamily="2" charset="-78"/>
              </a:rPr>
              <a:t>بیشتر براساس موضوعی است تا واقعی</a:t>
            </a:r>
            <a:endParaRPr lang="en-US" sz="2400" dirty="0">
              <a:solidFill>
                <a:schemeClr val="bg1"/>
              </a:solidFill>
              <a:cs typeface="B Kamran" pitchFamily="2" charset="-78"/>
            </a:endParaRPr>
          </a:p>
        </p:txBody>
      </p:sp>
      <p:sp>
        <p:nvSpPr>
          <p:cNvPr id="5" name="TextBox 4"/>
          <p:cNvSpPr txBox="1"/>
          <p:nvPr/>
        </p:nvSpPr>
        <p:spPr>
          <a:xfrm>
            <a:off x="533400" y="60960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تصویر محیط</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
        <p:nvSpPr>
          <p:cNvPr id="6" name="TextBox 5"/>
          <p:cNvSpPr txBox="1"/>
          <p:nvPr/>
        </p:nvSpPr>
        <p:spPr>
          <a:xfrm>
            <a:off x="5691158" y="1905000"/>
            <a:ext cx="4214842" cy="400110"/>
          </a:xfrm>
          <a:prstGeom prst="rect">
            <a:avLst/>
          </a:prstGeom>
          <a:noFill/>
        </p:spPr>
        <p:txBody>
          <a:bodyPr wrap="square" rtlCol="1">
            <a:spAutoFit/>
          </a:bodyPr>
          <a:lstStyle/>
          <a:p>
            <a:r>
              <a:rPr lang="en-US" sz="2000" b="1" dirty="0" err="1">
                <a:solidFill>
                  <a:schemeClr val="bg1"/>
                </a:solidFill>
              </a:rPr>
              <a:t>Pocock</a:t>
            </a:r>
            <a:r>
              <a:rPr lang="en-US" sz="2000" b="1" dirty="0">
                <a:solidFill>
                  <a:schemeClr val="bg1"/>
                </a:solidFill>
              </a:rPr>
              <a:t> and Hudson</a:t>
            </a:r>
            <a:endParaRPr lang="fa-IR" sz="2000" b="1" dirty="0">
              <a:solidFill>
                <a:schemeClr val="bg1"/>
              </a:solidFill>
            </a:endParaRPr>
          </a:p>
        </p:txBody>
      </p:sp>
      <p:sp>
        <p:nvSpPr>
          <p:cNvPr id="8" name="TextBox 7"/>
          <p:cNvSpPr txBox="1"/>
          <p:nvPr/>
        </p:nvSpPr>
        <p:spPr>
          <a:xfrm>
            <a:off x="6986558" y="3028890"/>
            <a:ext cx="4214842" cy="400110"/>
          </a:xfrm>
          <a:prstGeom prst="rect">
            <a:avLst/>
          </a:prstGeom>
          <a:noFill/>
        </p:spPr>
        <p:txBody>
          <a:bodyPr wrap="square" rtlCol="1">
            <a:spAutoFit/>
          </a:bodyPr>
          <a:lstStyle/>
          <a:p>
            <a:r>
              <a:rPr lang="en-US" sz="2000" b="1" dirty="0">
                <a:solidFill>
                  <a:schemeClr val="bg1"/>
                </a:solidFill>
              </a:rPr>
              <a:t>Partial</a:t>
            </a:r>
            <a:endParaRPr lang="fa-IR" sz="2000" b="1" dirty="0">
              <a:solidFill>
                <a:schemeClr val="bg1"/>
              </a:solidFill>
            </a:endParaRPr>
          </a:p>
        </p:txBody>
      </p:sp>
      <p:sp>
        <p:nvSpPr>
          <p:cNvPr id="9" name="TextBox 8"/>
          <p:cNvSpPr txBox="1"/>
          <p:nvPr/>
        </p:nvSpPr>
        <p:spPr>
          <a:xfrm>
            <a:off x="6172200" y="3332946"/>
            <a:ext cx="4214842" cy="400110"/>
          </a:xfrm>
          <a:prstGeom prst="rect">
            <a:avLst/>
          </a:prstGeom>
          <a:noFill/>
        </p:spPr>
        <p:txBody>
          <a:bodyPr wrap="square" rtlCol="1">
            <a:spAutoFit/>
          </a:bodyPr>
          <a:lstStyle/>
          <a:p>
            <a:r>
              <a:rPr lang="en-US" sz="2000" b="1" dirty="0">
                <a:solidFill>
                  <a:schemeClr val="bg1"/>
                </a:solidFill>
              </a:rPr>
              <a:t>Simplified</a:t>
            </a:r>
            <a:endParaRPr lang="fa-IR" sz="2000" b="1" dirty="0">
              <a:solidFill>
                <a:schemeClr val="bg1"/>
              </a:solidFill>
            </a:endParaRPr>
          </a:p>
        </p:txBody>
      </p:sp>
      <p:sp>
        <p:nvSpPr>
          <p:cNvPr id="10" name="TextBox 9"/>
          <p:cNvSpPr txBox="1"/>
          <p:nvPr/>
        </p:nvSpPr>
        <p:spPr>
          <a:xfrm>
            <a:off x="5257800" y="3713946"/>
            <a:ext cx="4214842" cy="400110"/>
          </a:xfrm>
          <a:prstGeom prst="rect">
            <a:avLst/>
          </a:prstGeom>
          <a:noFill/>
        </p:spPr>
        <p:txBody>
          <a:bodyPr wrap="square" rtlCol="1">
            <a:spAutoFit/>
          </a:bodyPr>
          <a:lstStyle/>
          <a:p>
            <a:r>
              <a:rPr lang="en-US" sz="2000" b="1" dirty="0">
                <a:solidFill>
                  <a:schemeClr val="bg1"/>
                </a:solidFill>
              </a:rPr>
              <a:t>Idiosyncratic</a:t>
            </a:r>
            <a:endParaRPr lang="fa-IR" sz="2000" b="1" dirty="0">
              <a:solidFill>
                <a:schemeClr val="bg1"/>
              </a:solidFill>
            </a:endParaRPr>
          </a:p>
        </p:txBody>
      </p:sp>
      <p:sp>
        <p:nvSpPr>
          <p:cNvPr id="11" name="TextBox 10"/>
          <p:cNvSpPr txBox="1"/>
          <p:nvPr/>
        </p:nvSpPr>
        <p:spPr>
          <a:xfrm>
            <a:off x="5843558" y="4114800"/>
            <a:ext cx="4214842" cy="400110"/>
          </a:xfrm>
          <a:prstGeom prst="rect">
            <a:avLst/>
          </a:prstGeom>
          <a:noFill/>
        </p:spPr>
        <p:txBody>
          <a:bodyPr wrap="square" rtlCol="1">
            <a:spAutoFit/>
          </a:bodyPr>
          <a:lstStyle/>
          <a:p>
            <a:r>
              <a:rPr lang="en-US" sz="2000" b="1" dirty="0">
                <a:solidFill>
                  <a:schemeClr val="bg1"/>
                </a:solidFill>
              </a:rPr>
              <a:t>Distorted</a:t>
            </a:r>
            <a:endParaRPr lang="fa-IR" sz="2000" b="1"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762000"/>
            <a:ext cx="4267200" cy="523220"/>
          </a:xfrm>
          <a:prstGeom prst="rect">
            <a:avLst/>
          </a:prstGeom>
          <a:noFill/>
        </p:spPr>
        <p:txBody>
          <a:bodyPr wrap="square" rtlCol="0">
            <a:spAutoFit/>
          </a:bodyPr>
          <a:lstStyle/>
          <a:p>
            <a:pPr algn="ctr"/>
            <a:r>
              <a:rPr lang="fa-IR" sz="2800" b="1" dirty="0">
                <a:solidFill>
                  <a:schemeClr val="bg1"/>
                </a:solidFill>
                <a:cs typeface="B Kamran Outline" pitchFamily="2" charset="-78"/>
              </a:rPr>
              <a:t>تصویر محیط</a:t>
            </a:r>
            <a:endParaRPr lang="en-US" sz="2800" dirty="0">
              <a:solidFill>
                <a:schemeClr val="bg1"/>
              </a:solidFill>
              <a:cs typeface="B Kamran Outline" pitchFamily="2" charset="-78"/>
            </a:endParaRPr>
          </a:p>
        </p:txBody>
      </p:sp>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sp>
        <p:nvSpPr>
          <p:cNvPr id="12" name="TextBox 11"/>
          <p:cNvSpPr txBox="1"/>
          <p:nvPr/>
        </p:nvSpPr>
        <p:spPr>
          <a:xfrm>
            <a:off x="1524000" y="2057400"/>
            <a:ext cx="7162800" cy="3046988"/>
          </a:xfrm>
          <a:prstGeom prst="rect">
            <a:avLst/>
          </a:prstGeom>
          <a:noFill/>
        </p:spPr>
        <p:txBody>
          <a:bodyPr wrap="square" rtlCol="0">
            <a:spAutoFit/>
          </a:bodyPr>
          <a:lstStyle/>
          <a:p>
            <a:pPr algn="just" rtl="1"/>
            <a:r>
              <a:rPr lang="fa-IR" sz="2400" dirty="0">
                <a:solidFill>
                  <a:schemeClr val="bg1"/>
                </a:solidFill>
                <a:cs typeface="B Kamran" pitchFamily="2" charset="-78"/>
              </a:rPr>
              <a:t>سیمای یک محیط با کارکرد به سه ویژگی نیاز دارد:</a:t>
            </a:r>
          </a:p>
          <a:p>
            <a:pPr algn="just" rtl="1"/>
            <a:endParaRPr lang="fa-IR" sz="2400" dirty="0">
              <a:solidFill>
                <a:schemeClr val="bg1"/>
              </a:solidFill>
              <a:cs typeface="B Kamran" pitchFamily="2" charset="-78"/>
            </a:endParaRPr>
          </a:p>
          <a:p>
            <a:pPr algn="just" rtl="1">
              <a:buFont typeface="Wingdings" pitchFamily="2" charset="2"/>
              <a:buChar char="ü"/>
            </a:pPr>
            <a:r>
              <a:rPr lang="fa-IR" sz="2400" dirty="0">
                <a:solidFill>
                  <a:schemeClr val="bg1"/>
                </a:solidFill>
                <a:cs typeface="B Kamran" pitchFamily="2" charset="-78"/>
              </a:rPr>
              <a:t> هویت             :تفاوت یک شیئ با چیز های دیگر به عنوان یک هویت مستقل . مانند یک در</a:t>
            </a:r>
          </a:p>
          <a:p>
            <a:pPr algn="just" rtl="1">
              <a:buFont typeface="Wingdings" pitchFamily="2" charset="2"/>
              <a:buChar char="ü"/>
            </a:pPr>
            <a:r>
              <a:rPr lang="fa-IR" sz="2400" dirty="0">
                <a:solidFill>
                  <a:schemeClr val="bg1"/>
                </a:solidFill>
                <a:cs typeface="B Kamran" pitchFamily="2" charset="-78"/>
              </a:rPr>
              <a:t>ساختار               : ارتباط فضایی یک شیئ با بیننده و سایر اشیا. مانند موقعیت یک در</a:t>
            </a:r>
          </a:p>
          <a:p>
            <a:pPr algn="just" rtl="1">
              <a:buFont typeface="Wingdings" pitchFamily="2" charset="2"/>
              <a:buChar char="ü"/>
            </a:pPr>
            <a:r>
              <a:rPr lang="fa-IR" sz="2400" dirty="0">
                <a:solidFill>
                  <a:schemeClr val="bg1"/>
                </a:solidFill>
                <a:cs typeface="B Kamran" pitchFamily="2" charset="-78"/>
              </a:rPr>
              <a:t>معنا              : معنای شیئ (به صورت کاربردی یا حسی) برای بیننده. مانند در به عنوان یک سوراخ برای بیرون آمدن</a:t>
            </a:r>
          </a:p>
          <a:p>
            <a:pPr algn="just" rtl="1">
              <a:buFont typeface="Wingdings" pitchFamily="2" charset="2"/>
              <a:buChar char="ü"/>
            </a:pPr>
            <a:endParaRPr lang="en-US" sz="2400" dirty="0">
              <a:solidFill>
                <a:schemeClr val="bg1"/>
              </a:solidFill>
              <a:cs typeface="B Kamran" pitchFamily="2" charset="-78"/>
            </a:endParaRPr>
          </a:p>
        </p:txBody>
      </p:sp>
      <p:sp>
        <p:nvSpPr>
          <p:cNvPr id="13" name="TextBox 12"/>
          <p:cNvSpPr txBox="1"/>
          <p:nvPr/>
        </p:nvSpPr>
        <p:spPr>
          <a:xfrm>
            <a:off x="6858000" y="2800290"/>
            <a:ext cx="4214842" cy="400110"/>
          </a:xfrm>
          <a:prstGeom prst="rect">
            <a:avLst/>
          </a:prstGeom>
          <a:noFill/>
        </p:spPr>
        <p:txBody>
          <a:bodyPr wrap="square" rtlCol="1">
            <a:spAutoFit/>
          </a:bodyPr>
          <a:lstStyle/>
          <a:p>
            <a:r>
              <a:rPr lang="en-US" sz="2000" b="1" dirty="0">
                <a:solidFill>
                  <a:schemeClr val="bg1"/>
                </a:solidFill>
              </a:rPr>
              <a:t>Identity</a:t>
            </a:r>
            <a:endParaRPr lang="fa-IR" sz="2000" b="1" dirty="0">
              <a:solidFill>
                <a:schemeClr val="bg1"/>
              </a:solidFill>
            </a:endParaRPr>
          </a:p>
        </p:txBody>
      </p:sp>
      <p:sp>
        <p:nvSpPr>
          <p:cNvPr id="14" name="TextBox 13"/>
          <p:cNvSpPr txBox="1"/>
          <p:nvPr/>
        </p:nvSpPr>
        <p:spPr>
          <a:xfrm>
            <a:off x="6834158" y="3505200"/>
            <a:ext cx="4214842" cy="400110"/>
          </a:xfrm>
          <a:prstGeom prst="rect">
            <a:avLst/>
          </a:prstGeom>
          <a:noFill/>
        </p:spPr>
        <p:txBody>
          <a:bodyPr wrap="square" rtlCol="1">
            <a:spAutoFit/>
          </a:bodyPr>
          <a:lstStyle/>
          <a:p>
            <a:r>
              <a:rPr lang="en-US" sz="2000" b="1" dirty="0">
                <a:solidFill>
                  <a:schemeClr val="bg1"/>
                </a:solidFill>
              </a:rPr>
              <a:t>Structure</a:t>
            </a:r>
            <a:endParaRPr lang="fa-IR" sz="2000" b="1" dirty="0">
              <a:solidFill>
                <a:schemeClr val="bg1"/>
              </a:solidFill>
            </a:endParaRPr>
          </a:p>
        </p:txBody>
      </p:sp>
      <p:sp>
        <p:nvSpPr>
          <p:cNvPr id="15" name="TextBox 14"/>
          <p:cNvSpPr txBox="1"/>
          <p:nvPr/>
        </p:nvSpPr>
        <p:spPr>
          <a:xfrm>
            <a:off x="6986558" y="3886200"/>
            <a:ext cx="4214842" cy="400110"/>
          </a:xfrm>
          <a:prstGeom prst="rect">
            <a:avLst/>
          </a:prstGeom>
          <a:noFill/>
        </p:spPr>
        <p:txBody>
          <a:bodyPr wrap="square" rtlCol="1">
            <a:spAutoFit/>
          </a:bodyPr>
          <a:lstStyle/>
          <a:p>
            <a:r>
              <a:rPr lang="en-US" sz="2000" b="1" dirty="0">
                <a:solidFill>
                  <a:schemeClr val="bg1"/>
                </a:solidFill>
              </a:rPr>
              <a:t>Meaning</a:t>
            </a:r>
            <a:endParaRPr lang="fa-IR" sz="2000" b="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J:\picNazi\uyu.jpg"/>
          <p:cNvPicPr>
            <a:picLocks noChangeAspect="1" noChangeArrowheads="1"/>
          </p:cNvPicPr>
          <p:nvPr/>
        </p:nvPicPr>
        <p:blipFill>
          <a:blip r:embed="rId3"/>
          <a:srcRect l="13043" t="2222" r="4348" b="2222"/>
          <a:stretch>
            <a:fillRect/>
          </a:stretch>
        </p:blipFill>
        <p:spPr bwMode="auto">
          <a:xfrm>
            <a:off x="-152400" y="-228600"/>
            <a:ext cx="1447800" cy="7315200"/>
          </a:xfrm>
          <a:prstGeom prst="rect">
            <a:avLst/>
          </a:prstGeom>
          <a:ln>
            <a:noFill/>
          </a:ln>
          <a:effectLst>
            <a:softEdge rad="112500"/>
          </a:effectLst>
        </p:spPr>
      </p:pic>
      <p:graphicFrame>
        <p:nvGraphicFramePr>
          <p:cNvPr id="6" name="Diagram 5"/>
          <p:cNvGraphicFramePr/>
          <p:nvPr/>
        </p:nvGraphicFramePr>
        <p:xfrm>
          <a:off x="1338210" y="1195350"/>
          <a:ext cx="7500990" cy="53578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4100498" y="3276600"/>
            <a:ext cx="2071702" cy="861774"/>
          </a:xfrm>
          <a:prstGeom prst="rect">
            <a:avLst/>
          </a:prstGeom>
          <a:noFill/>
        </p:spPr>
        <p:txBody>
          <a:bodyPr wrap="square" rtlCol="1">
            <a:spAutoFit/>
          </a:bodyPr>
          <a:lstStyle/>
          <a:p>
            <a:r>
              <a:rPr lang="fa-IR" sz="5000" dirty="0">
                <a:solidFill>
                  <a:schemeClr val="bg1"/>
                </a:solidFill>
                <a:cs typeface="B Kamran" pitchFamily="2" charset="-78"/>
              </a:rPr>
              <a:t>عناصر لینچ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2057400" y="990600"/>
            <a:ext cx="3429000" cy="5715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876800" y="2514600"/>
            <a:ext cx="3962400" cy="3886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descr="J:\picNazi\uyu.jpg"/>
          <p:cNvPicPr>
            <a:picLocks noChangeAspect="1" noChangeArrowheads="1"/>
          </p:cNvPicPr>
          <p:nvPr/>
        </p:nvPicPr>
        <p:blipFill>
          <a:blip r:embed="rId3">
            <a:grayscl/>
          </a:blip>
          <a:srcRect l="13043" t="2222" r="4348" b="2222"/>
          <a:stretch>
            <a:fillRect/>
          </a:stretch>
        </p:blipFill>
        <p:spPr bwMode="auto">
          <a:xfrm>
            <a:off x="-152400" y="-228600"/>
            <a:ext cx="1447800" cy="7315200"/>
          </a:xfrm>
          <a:prstGeom prst="rect">
            <a:avLst/>
          </a:prstGeom>
          <a:ln>
            <a:noFill/>
          </a:ln>
          <a:effectLst>
            <a:softEdge rad="112500"/>
          </a:effectLst>
        </p:spPr>
      </p:pic>
      <p:pic>
        <p:nvPicPr>
          <p:cNvPr id="36" name="Picture 35" descr="city%20(58).jpg"/>
          <p:cNvPicPr>
            <a:picLocks noChangeAspect="1"/>
          </p:cNvPicPr>
          <p:nvPr/>
        </p:nvPicPr>
        <p:blipFill>
          <a:blip r:embed="rId4" cstate="print"/>
          <a:stretch>
            <a:fillRect/>
          </a:stretch>
        </p:blipFill>
        <p:spPr>
          <a:xfrm>
            <a:off x="1498600" y="1143000"/>
            <a:ext cx="3149600" cy="2362200"/>
          </a:xfrm>
          <a:prstGeom prst="rect">
            <a:avLst/>
          </a:prstGeom>
        </p:spPr>
      </p:pic>
      <p:pic>
        <p:nvPicPr>
          <p:cNvPr id="37" name="Picture 36" descr="Plaza_Mayor.jpg"/>
          <p:cNvPicPr>
            <a:picLocks noChangeAspect="1"/>
          </p:cNvPicPr>
          <p:nvPr/>
        </p:nvPicPr>
        <p:blipFill>
          <a:blip r:embed="rId5"/>
          <a:stretch>
            <a:fillRect/>
          </a:stretch>
        </p:blipFill>
        <p:spPr>
          <a:xfrm>
            <a:off x="1955800" y="3810000"/>
            <a:ext cx="3149600" cy="2362200"/>
          </a:xfrm>
          <a:prstGeom prst="rect">
            <a:avLst/>
          </a:prstGeom>
        </p:spPr>
      </p:pic>
      <p:pic>
        <p:nvPicPr>
          <p:cNvPr id="38" name="Picture 37" descr="untitled.bmp"/>
          <p:cNvPicPr>
            <a:picLocks noChangeAspect="1"/>
          </p:cNvPicPr>
          <p:nvPr/>
        </p:nvPicPr>
        <p:blipFill>
          <a:blip r:embed="rId6" cstate="print"/>
          <a:stretch>
            <a:fillRect/>
          </a:stretch>
        </p:blipFill>
        <p:spPr>
          <a:xfrm>
            <a:off x="5334000" y="1066800"/>
            <a:ext cx="3124200" cy="2343150"/>
          </a:xfrm>
          <a:prstGeom prst="rect">
            <a:avLst/>
          </a:prstGeom>
        </p:spPr>
      </p:pic>
      <p:pic>
        <p:nvPicPr>
          <p:cNvPr id="39" name="Picture 38" descr="hensley-eiffel.jpg"/>
          <p:cNvPicPr>
            <a:picLocks noChangeAspect="1"/>
          </p:cNvPicPr>
          <p:nvPr/>
        </p:nvPicPr>
        <p:blipFill>
          <a:blip r:embed="rId7"/>
          <a:stretch>
            <a:fillRect/>
          </a:stretch>
        </p:blipFill>
        <p:spPr>
          <a:xfrm>
            <a:off x="5791200" y="3581400"/>
            <a:ext cx="2209800" cy="2946400"/>
          </a:xfrm>
          <a:prstGeom prst="rect">
            <a:avLst/>
          </a:prstGeom>
        </p:spPr>
      </p:pic>
      <p:sp>
        <p:nvSpPr>
          <p:cNvPr id="44" name="TextBox 43"/>
          <p:cNvSpPr txBox="1"/>
          <p:nvPr/>
        </p:nvSpPr>
        <p:spPr>
          <a:xfrm>
            <a:off x="914400" y="6227802"/>
            <a:ext cx="1676400" cy="553998"/>
          </a:xfrm>
          <a:prstGeom prst="rect">
            <a:avLst/>
          </a:prstGeom>
          <a:noFill/>
          <a:ln>
            <a:solidFill>
              <a:schemeClr val="bg1"/>
            </a:solidFill>
            <a:prstDash val="dash"/>
          </a:ln>
        </p:spPr>
        <p:txBody>
          <a:bodyPr wrap="square" rtlCol="0">
            <a:spAutoFit/>
          </a:bodyPr>
          <a:lstStyle/>
          <a:p>
            <a:pPr algn="ctr"/>
            <a:r>
              <a:rPr lang="fa-IR" sz="3000" dirty="0">
                <a:solidFill>
                  <a:schemeClr val="bg1"/>
                </a:solidFill>
                <a:cs typeface="B Kamran Outline" pitchFamily="2" charset="-78"/>
              </a:rPr>
              <a:t>گره</a:t>
            </a:r>
            <a:endParaRPr lang="en-US" sz="3000" dirty="0">
              <a:solidFill>
                <a:schemeClr val="bg1"/>
              </a:solidFill>
              <a:cs typeface="B Kamran Outline" pitchFamily="2" charset="-78"/>
            </a:endParaRPr>
          </a:p>
        </p:txBody>
      </p:sp>
      <p:sp>
        <p:nvSpPr>
          <p:cNvPr id="45" name="TextBox 44"/>
          <p:cNvSpPr txBox="1"/>
          <p:nvPr/>
        </p:nvSpPr>
        <p:spPr>
          <a:xfrm>
            <a:off x="2590800" y="533400"/>
            <a:ext cx="1676400" cy="553998"/>
          </a:xfrm>
          <a:prstGeom prst="rect">
            <a:avLst/>
          </a:prstGeom>
          <a:noFill/>
          <a:ln>
            <a:solidFill>
              <a:schemeClr val="bg1"/>
            </a:solidFill>
            <a:prstDash val="dash"/>
          </a:ln>
        </p:spPr>
        <p:txBody>
          <a:bodyPr wrap="square" rtlCol="0">
            <a:spAutoFit/>
          </a:bodyPr>
          <a:lstStyle/>
          <a:p>
            <a:pPr algn="ctr"/>
            <a:r>
              <a:rPr lang="fa-IR" sz="3000" dirty="0">
                <a:solidFill>
                  <a:schemeClr val="bg1"/>
                </a:solidFill>
                <a:cs typeface="B Kamran Outline" pitchFamily="2" charset="-78"/>
              </a:rPr>
              <a:t>راه</a:t>
            </a:r>
            <a:endParaRPr lang="en-US" sz="3000" dirty="0">
              <a:solidFill>
                <a:schemeClr val="bg1"/>
              </a:solidFill>
              <a:cs typeface="B Kamran Outline" pitchFamily="2" charset="-78"/>
            </a:endParaRPr>
          </a:p>
        </p:txBody>
      </p:sp>
      <p:sp>
        <p:nvSpPr>
          <p:cNvPr id="46" name="TextBox 45"/>
          <p:cNvSpPr txBox="1"/>
          <p:nvPr/>
        </p:nvSpPr>
        <p:spPr>
          <a:xfrm>
            <a:off x="7315200" y="6096000"/>
            <a:ext cx="1676400" cy="553998"/>
          </a:xfrm>
          <a:prstGeom prst="rect">
            <a:avLst/>
          </a:prstGeom>
          <a:noFill/>
          <a:ln>
            <a:solidFill>
              <a:schemeClr val="bg1"/>
            </a:solidFill>
            <a:prstDash val="dash"/>
          </a:ln>
        </p:spPr>
        <p:txBody>
          <a:bodyPr wrap="square" rtlCol="0">
            <a:spAutoFit/>
          </a:bodyPr>
          <a:lstStyle/>
          <a:p>
            <a:pPr algn="ctr"/>
            <a:r>
              <a:rPr lang="fa-IR" sz="3000" dirty="0">
                <a:solidFill>
                  <a:schemeClr val="bg1"/>
                </a:solidFill>
                <a:cs typeface="B Kamran Outline" pitchFamily="2" charset="-78"/>
              </a:rPr>
              <a:t>نشانه</a:t>
            </a:r>
            <a:endParaRPr lang="en-US" sz="3000" dirty="0">
              <a:solidFill>
                <a:schemeClr val="bg1"/>
              </a:solidFill>
              <a:cs typeface="B Kamran Outline" pitchFamily="2" charset="-78"/>
            </a:endParaRPr>
          </a:p>
        </p:txBody>
      </p:sp>
      <p:sp>
        <p:nvSpPr>
          <p:cNvPr id="47" name="TextBox 46"/>
          <p:cNvSpPr txBox="1"/>
          <p:nvPr/>
        </p:nvSpPr>
        <p:spPr>
          <a:xfrm>
            <a:off x="4419600" y="3103602"/>
            <a:ext cx="1371600" cy="553998"/>
          </a:xfrm>
          <a:prstGeom prst="rect">
            <a:avLst/>
          </a:prstGeom>
          <a:noFill/>
          <a:ln>
            <a:solidFill>
              <a:schemeClr val="bg1"/>
            </a:solidFill>
            <a:prstDash val="dash"/>
          </a:ln>
        </p:spPr>
        <p:txBody>
          <a:bodyPr wrap="square" rtlCol="0">
            <a:spAutoFit/>
          </a:bodyPr>
          <a:lstStyle/>
          <a:p>
            <a:pPr algn="ctr"/>
            <a:r>
              <a:rPr lang="fa-IR" sz="3000" dirty="0">
                <a:solidFill>
                  <a:schemeClr val="bg1"/>
                </a:solidFill>
                <a:cs typeface="B Kamran Outline" pitchFamily="2" charset="-78"/>
              </a:rPr>
              <a:t>لبه</a:t>
            </a:r>
            <a:endParaRPr lang="en-US" sz="3000" dirty="0">
              <a:solidFill>
                <a:schemeClr val="bg1"/>
              </a:solidFill>
              <a:cs typeface="B Kamran Outline" pitchFamily="2" charset="-7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514</TotalTime>
  <Words>4078</Words>
  <Application>Microsoft Office PowerPoint</Application>
  <PresentationFormat>On-screen Show (4:3)</PresentationFormat>
  <Paragraphs>703</Paragraphs>
  <Slides>50</Slides>
  <Notes>50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B Kamran</vt:lpstr>
      <vt:lpstr>Calibri</vt:lpstr>
      <vt:lpstr>Comic Sans MS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Sarah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dc:creator>
  <cp:lastModifiedBy>BAVAFAPC</cp:lastModifiedBy>
  <cp:revision>33</cp:revision>
  <dcterms:created xsi:type="dcterms:W3CDTF">2008-05-13T08:32:58Z</dcterms:created>
  <dcterms:modified xsi:type="dcterms:W3CDTF">2020-12-03T20:13:36Z</dcterms:modified>
</cp:coreProperties>
</file>